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9" r:id="rId2"/>
  </p:sldMasterIdLst>
  <p:notesMasterIdLst>
    <p:notesMasterId r:id="rId66"/>
  </p:notesMasterIdLst>
  <p:sldIdLst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32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0">
          <p15:clr>
            <a:srgbClr val="A4A3A4"/>
          </p15:clr>
        </p15:guide>
        <p15:guide id="2" pos="51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25" autoAdjust="0"/>
    <p:restoredTop sz="94694" autoAdjust="0"/>
  </p:normalViewPr>
  <p:slideViewPr>
    <p:cSldViewPr>
      <p:cViewPr varScale="1">
        <p:scale>
          <a:sx n="124" d="100"/>
          <a:sy n="124" d="100"/>
        </p:scale>
        <p:origin x="176" y="688"/>
      </p:cViewPr>
      <p:guideLst>
        <p:guide orient="horz" pos="2700"/>
        <p:guide pos="518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E7B2F-76B0-4CCC-83FA-00CA85CD8DA2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A6495-08A5-4780-AF01-64577BB694E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  <p:sp>
        <p:nvSpPr>
          <p:cNvPr id="6041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 cap="flat"/>
        </p:spPr>
      </p:sp>
    </p:spTree>
    <p:extLst>
      <p:ext uri="{BB962C8B-B14F-4D97-AF65-F5344CB8AC3E}">
        <p14:creationId xmlns:p14="http://schemas.microsoft.com/office/powerpoint/2010/main" val="870106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</a:rPr>
              <a:t>Barrier at Checkout</a:t>
            </a:r>
          </a:p>
        </p:txBody>
      </p:sp>
    </p:spTree>
    <p:extLst>
      <p:ext uri="{BB962C8B-B14F-4D97-AF65-F5344CB8AC3E}">
        <p14:creationId xmlns:p14="http://schemas.microsoft.com/office/powerpoint/2010/main" val="54653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latin typeface="Times New Roman" charset="0"/>
              </a:rPr>
              <a:t>Barrier at Checkout</a:t>
            </a:r>
          </a:p>
        </p:txBody>
      </p:sp>
    </p:spTree>
    <p:extLst>
      <p:ext uri="{BB962C8B-B14F-4D97-AF65-F5344CB8AC3E}">
        <p14:creationId xmlns:p14="http://schemas.microsoft.com/office/powerpoint/2010/main" val="71012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5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11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604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852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5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75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355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9421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9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9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97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46888" y="971550"/>
            <a:ext cx="6629400" cy="1600200"/>
          </a:xfrm>
        </p:spPr>
        <p:txBody>
          <a:bodyPr anchor="t">
            <a:normAutofit/>
          </a:bodyPr>
          <a:lstStyle>
            <a:lvl1pPr algn="l">
              <a:defRPr sz="4400" b="1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246888" y="2771486"/>
            <a:ext cx="5437632" cy="1565401"/>
          </a:xfrm>
        </p:spPr>
        <p:txBody>
          <a:bodyPr>
            <a:noAutofit/>
          </a:bodyPr>
          <a:lstStyle>
            <a:lvl1pPr marL="0" indent="0" algn="r">
              <a:buNone/>
              <a:defRPr sz="2800" baseline="0">
                <a:solidFill>
                  <a:sysClr val="windowText" lastClr="000000"/>
                </a:solidFill>
                <a:latin typeface="Helvetica Neue" charset="0"/>
              </a:defRPr>
            </a:lvl1pPr>
          </a:lstStyle>
          <a:p>
            <a:pPr lvl="0"/>
            <a:r>
              <a:rPr lang="en-US" dirty="0"/>
              <a:t>Lecture Name</a:t>
            </a:r>
          </a:p>
        </p:txBody>
      </p:sp>
      <p:pic>
        <p:nvPicPr>
          <p:cNvPr id="6" name="Shape 15" descr="skitched-3-4.jp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791200" y="3257550"/>
            <a:ext cx="3132137" cy="172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71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942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6553200" y="4627563"/>
            <a:ext cx="2133600" cy="279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F5F66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169242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d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46888" y="285750"/>
            <a:ext cx="6534912" cy="1340358"/>
          </a:xfrm>
        </p:spPr>
        <p:txBody>
          <a:bodyPr anchor="t">
            <a:noAutofit/>
          </a:bodyPr>
          <a:lstStyle>
            <a:lvl1pPr algn="l">
              <a:defRPr sz="4400" b="1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0"/>
          </p:nvPr>
        </p:nvSpPr>
        <p:spPr>
          <a:xfrm>
            <a:off x="246888" y="1962150"/>
            <a:ext cx="8741664" cy="2743200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Shape 15" descr="skitched-3-4.jp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186942" y="285750"/>
            <a:ext cx="1830918" cy="1009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74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" y="310896"/>
            <a:ext cx="7144512" cy="768096"/>
          </a:xfrm>
        </p:spPr>
        <p:txBody>
          <a:bodyPr anchor="t">
            <a:noAutofit/>
          </a:bodyPr>
          <a:lstStyle>
            <a:lvl1pPr algn="l">
              <a:defRPr sz="3200" baseline="0"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246888" y="1078992"/>
            <a:ext cx="4343400" cy="3017520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663440" y="1078992"/>
            <a:ext cx="4224528" cy="304495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7293" y="320736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05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Title and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888" y="310896"/>
            <a:ext cx="7068312" cy="667512"/>
          </a:xfrm>
        </p:spPr>
        <p:txBody>
          <a:bodyPr anchor="t">
            <a:normAutofit/>
          </a:bodyPr>
          <a:lstStyle>
            <a:lvl1pPr algn="l">
              <a:defRPr sz="32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Click3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246888" y="1060704"/>
            <a:ext cx="8668512" cy="3090672"/>
          </a:xfrm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  <a:lvl2pPr marL="742950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Deck Title text box"/>
          <p:cNvSpPr txBox="1">
            <a:spLocks noChangeArrowheads="1"/>
          </p:cNvSpPr>
          <p:nvPr userDrawn="1"/>
        </p:nvSpPr>
        <p:spPr bwMode="auto">
          <a:xfrm>
            <a:off x="4667250" y="4379976"/>
            <a:ext cx="42243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400">
                <a:solidFill>
                  <a:schemeClr val="bg1"/>
                </a:solidFill>
                <a:latin typeface="Century Gothic" charset="0"/>
                <a:cs typeface="Century Gothic" charset="0"/>
              </a:rPr>
              <a:t>Slide Deck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3773" y="310896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50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d Title and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888" y="310896"/>
            <a:ext cx="7525512" cy="1143000"/>
          </a:xfrm>
        </p:spPr>
        <p:txBody>
          <a:bodyPr anchor="t">
            <a:normAutofit/>
          </a:bodyPr>
          <a:lstStyle>
            <a:lvl1pPr algn="l">
              <a:defRPr sz="32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228600" y="1536192"/>
            <a:ext cx="8668512" cy="2615184"/>
          </a:xfrm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800"/>
            </a:lvl1pPr>
            <a:lvl2pPr marL="742950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2600"/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3773" y="545526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9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lined Content and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" y="310896"/>
            <a:ext cx="7449312" cy="1161288"/>
          </a:xfrm>
          <a:solidFill>
            <a:schemeClr val="bg1"/>
          </a:solidFill>
        </p:spPr>
        <p:txBody>
          <a:bodyPr anchor="t">
            <a:normAutofit/>
          </a:bodyPr>
          <a:lstStyle>
            <a:lvl1pPr algn="l">
              <a:defRPr sz="3200" baseline="0"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246888" y="1554480"/>
            <a:ext cx="4343400" cy="263347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663440" y="1554480"/>
            <a:ext cx="4224528" cy="263347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0153" y="444147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37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729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46888" y="971550"/>
            <a:ext cx="6629400" cy="1600200"/>
          </a:xfrm>
        </p:spPr>
        <p:txBody>
          <a:bodyPr anchor="t">
            <a:normAutofit/>
          </a:bodyPr>
          <a:lstStyle>
            <a:lvl1pPr algn="l">
              <a:defRPr sz="4400" b="1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246888" y="2771486"/>
            <a:ext cx="5437632" cy="1565401"/>
          </a:xfrm>
        </p:spPr>
        <p:txBody>
          <a:bodyPr>
            <a:noAutofit/>
          </a:bodyPr>
          <a:lstStyle>
            <a:lvl1pPr marL="0" indent="0" algn="r">
              <a:buNone/>
              <a:defRPr sz="2800" baseline="0">
                <a:solidFill>
                  <a:sysClr val="windowText" lastClr="000000"/>
                </a:solidFill>
                <a:latin typeface="Helvetica Neue" charset="0"/>
              </a:defRPr>
            </a:lvl1pPr>
          </a:lstStyle>
          <a:p>
            <a:pPr lvl="0"/>
            <a:r>
              <a:rPr lang="en-US" dirty="0"/>
              <a:t>Lecture Name</a:t>
            </a:r>
          </a:p>
        </p:txBody>
      </p:sp>
      <p:pic>
        <p:nvPicPr>
          <p:cNvPr id="6" name="Shape 15" descr="skitched-3-4.jp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791200" y="3257550"/>
            <a:ext cx="3132137" cy="1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d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46888" y="285750"/>
            <a:ext cx="6534912" cy="1340358"/>
          </a:xfrm>
        </p:spPr>
        <p:txBody>
          <a:bodyPr anchor="t">
            <a:noAutofit/>
          </a:bodyPr>
          <a:lstStyle>
            <a:lvl1pPr algn="l">
              <a:defRPr sz="4400" b="1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0"/>
          </p:nvPr>
        </p:nvSpPr>
        <p:spPr>
          <a:xfrm>
            <a:off x="246888" y="1962150"/>
            <a:ext cx="8741664" cy="2743200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Shape 15" descr="skitched-3-4.jp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186942" y="285750"/>
            <a:ext cx="1830918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" y="310896"/>
            <a:ext cx="7144512" cy="768096"/>
          </a:xfrm>
        </p:spPr>
        <p:txBody>
          <a:bodyPr anchor="t">
            <a:noAutofit/>
          </a:bodyPr>
          <a:lstStyle>
            <a:lvl1pPr algn="l">
              <a:defRPr sz="3200" baseline="0"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246888" y="1078992"/>
            <a:ext cx="4343400" cy="3017520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663440" y="1078992"/>
            <a:ext cx="4224528" cy="304495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7293" y="320736"/>
            <a:ext cx="1377815" cy="762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Title and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888" y="310896"/>
            <a:ext cx="7068312" cy="667512"/>
          </a:xfrm>
        </p:spPr>
        <p:txBody>
          <a:bodyPr anchor="t">
            <a:normAutofit/>
          </a:bodyPr>
          <a:lstStyle>
            <a:lvl1pPr algn="l">
              <a:defRPr sz="32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Click3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246888" y="1060704"/>
            <a:ext cx="8668512" cy="3090672"/>
          </a:xfrm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  <a:lvl2pPr marL="742950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Deck Title text box"/>
          <p:cNvSpPr txBox="1">
            <a:spLocks noChangeArrowheads="1"/>
          </p:cNvSpPr>
          <p:nvPr userDrawn="1"/>
        </p:nvSpPr>
        <p:spPr bwMode="auto">
          <a:xfrm>
            <a:off x="4667250" y="4379976"/>
            <a:ext cx="42243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400">
                <a:solidFill>
                  <a:prstClr val="white"/>
                </a:solidFill>
                <a:latin typeface="Century Gothic" charset="0"/>
                <a:cs typeface="Century Gothic" charset="0"/>
              </a:rPr>
              <a:t>Slide Deck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3773" y="310896"/>
            <a:ext cx="1377815" cy="762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d Title and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888" y="310896"/>
            <a:ext cx="7525512" cy="1143000"/>
          </a:xfrm>
        </p:spPr>
        <p:txBody>
          <a:bodyPr anchor="t">
            <a:normAutofit/>
          </a:bodyPr>
          <a:lstStyle>
            <a:lvl1pPr algn="l">
              <a:defRPr sz="32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228600" y="1536192"/>
            <a:ext cx="8668512" cy="2615184"/>
          </a:xfrm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800"/>
            </a:lvl1pPr>
            <a:lvl2pPr marL="742950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2600"/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3773" y="545526"/>
            <a:ext cx="1377815" cy="762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lined Content and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" y="310896"/>
            <a:ext cx="7449312" cy="1161288"/>
          </a:xfrm>
          <a:solidFill>
            <a:schemeClr val="bg1"/>
          </a:solidFill>
        </p:spPr>
        <p:txBody>
          <a:bodyPr anchor="t">
            <a:normAutofit/>
          </a:bodyPr>
          <a:lstStyle>
            <a:lvl1pPr algn="l">
              <a:defRPr sz="3200" baseline="0"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246888" y="1554480"/>
            <a:ext cx="4343400" cy="263347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663440" y="1554480"/>
            <a:ext cx="4224528" cy="263347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0153" y="444147"/>
            <a:ext cx="1377815" cy="762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84267-D271-3C43-A608-FB4A870ECEE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53C55-16AE-2F46-B7EB-EE6C9FC1DF79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716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965FB-FFF8-BC45-B748-FC3BC7DBDDBE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4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8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3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03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16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783B0-C189-9248-9374-C3851D12A000}" type="datetimeFigureOut">
              <a:rPr lang="en-US" smtClean="0"/>
              <a:t>8/24/20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6" r:id="rId12"/>
    <p:sldLayoutId id="2147483697" r:id="rId13"/>
    <p:sldLayoutId id="2147483698" r:id="rId14"/>
    <p:sldLayoutId id="2147483660" r:id="rId15"/>
    <p:sldLayoutId id="2147483668" r:id="rId16"/>
    <p:sldLayoutId id="2147483673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FD81-3213-4789-B5DF-194594E817C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8/24/20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FCA20-D3C1-4D02-835D-77BA55FE14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574971" y="3692071"/>
            <a:ext cx="2569029" cy="1451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7" r:id="rId7"/>
    <p:sldLayoutId id="2147483708" r:id="rId8"/>
    <p:sldLayoutId id="214748370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Helvetica Neue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Helvetica Neue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Helvetica Neue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gresql.org/docs/current/static/functions-json.html" TargetMode="Externa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.xml"/><Relationship Id="rId6" Type="http://schemas.openxmlformats.org/officeDocument/2006/relationships/image" Target="../media/image15.jpe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.xml"/><Relationship Id="rId6" Type="http://schemas.openxmlformats.org/officeDocument/2006/relationships/image" Target="../media/image15.jpe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boom.cs.berkeley.edu/" TargetMode="Externa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Replication &amp;</a:t>
            </a:r>
            <a:br>
              <a:rPr lang="en-US" dirty="0"/>
            </a:br>
            <a:r>
              <a:rPr lang="en-US" dirty="0"/>
              <a:t>“NoSQL”</a:t>
            </a:r>
          </a:p>
        </p:txBody>
      </p:sp>
    </p:spTree>
    <p:extLst>
      <p:ext uri="{BB962C8B-B14F-4D97-AF65-F5344CB8AC3E}">
        <p14:creationId xmlns:p14="http://schemas.microsoft.com/office/powerpoint/2010/main" val="908060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4424362" y="3905250"/>
            <a:ext cx="682229" cy="682229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>
              <a:latin typeface="ChanticleerRomanNF"/>
            </a:endParaRPr>
          </a:p>
        </p:txBody>
      </p:sp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400"/>
              <a:t>Google does 2PC; it must be good?!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100" dirty="0"/>
              <a:t>Google Spanner uses 2PC and a host of other stuff</a:t>
            </a:r>
          </a:p>
          <a:p>
            <a:r>
              <a:rPr lang="en-US" altLang="x-none" sz="2100" dirty="0"/>
              <a:t>But the latencies!  Speed of light.</a:t>
            </a:r>
          </a:p>
          <a:p>
            <a:pPr lvl="1"/>
            <a:r>
              <a:rPr lang="en-US" altLang="x-none" dirty="0"/>
              <a:t>7 times round the world per second</a:t>
            </a:r>
          </a:p>
        </p:txBody>
      </p:sp>
      <p:pic>
        <p:nvPicPr>
          <p:cNvPr id="6349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72" b="29909"/>
          <a:stretch>
            <a:fillRect/>
          </a:stretch>
        </p:blipFill>
        <p:spPr bwMode="auto">
          <a:xfrm>
            <a:off x="1714500" y="2743200"/>
            <a:ext cx="513397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6088856" y="1793081"/>
            <a:ext cx="1387079" cy="1387079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350" dirty="0"/>
              <a:t>10 TPS!</a:t>
            </a:r>
          </a:p>
        </p:txBody>
      </p:sp>
      <p:cxnSp>
        <p:nvCxnSpPr>
          <p:cNvPr id="9" name="Straight Connector 8"/>
          <p:cNvCxnSpPr>
            <a:endCxn id="4" idx="1"/>
          </p:cNvCxnSpPr>
          <p:nvPr/>
        </p:nvCxnSpPr>
        <p:spPr>
          <a:xfrm flipV="1">
            <a:off x="4554141" y="1996679"/>
            <a:ext cx="1738313" cy="1977628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4" idx="5"/>
          </p:cNvCxnSpPr>
          <p:nvPr/>
        </p:nvCxnSpPr>
        <p:spPr>
          <a:xfrm flipV="1">
            <a:off x="4974432" y="2976563"/>
            <a:ext cx="2297906" cy="1556147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9318378"/>
      </p:ext>
    </p:extLst>
  </p:cSld>
  <p:clrMapOvr>
    <a:masterClrMapping/>
  </p:clrMapOvr>
  <p:transition spd="slow" advTm="1130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Outline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500" dirty="0"/>
              <a:t>Replicated Data</a:t>
            </a:r>
          </a:p>
          <a:p>
            <a:pPr lvl="1"/>
            <a:r>
              <a:rPr lang="en-US" altLang="x-none" sz="1500" dirty="0"/>
              <a:t>Transactional replication</a:t>
            </a:r>
          </a:p>
          <a:p>
            <a:r>
              <a:rPr lang="en-US" altLang="en-US" sz="1500" dirty="0">
                <a:solidFill>
                  <a:srgbClr val="FF0000"/>
                </a:solidFill>
              </a:rPr>
              <a:t>“</a:t>
            </a:r>
            <a:r>
              <a:rPr lang="en-US" altLang="x-none" sz="1500" dirty="0">
                <a:solidFill>
                  <a:srgbClr val="FF0000"/>
                </a:solidFill>
              </a:rPr>
              <a:t>Relaxing</a:t>
            </a:r>
            <a:r>
              <a:rPr lang="en-US" altLang="en-US" sz="1500" dirty="0">
                <a:solidFill>
                  <a:srgbClr val="FF0000"/>
                </a:solidFill>
              </a:rPr>
              <a:t>”</a:t>
            </a:r>
            <a:r>
              <a:rPr lang="en-US" altLang="x-none" sz="1500" dirty="0">
                <a:solidFill>
                  <a:srgbClr val="FF0000"/>
                </a:solidFill>
              </a:rPr>
              <a:t> transactions</a:t>
            </a:r>
          </a:p>
          <a:p>
            <a:pPr lvl="1"/>
            <a:r>
              <a:rPr lang="en-US" altLang="x-none" sz="1500" dirty="0">
                <a:solidFill>
                  <a:srgbClr val="FF0000"/>
                </a:solidFill>
              </a:rPr>
              <a:t>Weak Isolation</a:t>
            </a:r>
          </a:p>
          <a:p>
            <a:pPr lvl="1"/>
            <a:r>
              <a:rPr lang="en-US" altLang="x-none" sz="1500" dirty="0"/>
              <a:t>Loose Consistency &amp; NoSQL</a:t>
            </a:r>
          </a:p>
          <a:p>
            <a:pPr marL="900113" lvl="3" indent="-257175"/>
            <a:r>
              <a:rPr lang="en-US" altLang="x-none" sz="1600" dirty="0"/>
              <a:t>Replica </a:t>
            </a:r>
            <a:r>
              <a:rPr lang="en-US" altLang="en-US" sz="1600" dirty="0"/>
              <a:t>“</a:t>
            </a:r>
            <a:r>
              <a:rPr lang="en-US" altLang="x-none" sz="1600" dirty="0"/>
              <a:t>consistency</a:t>
            </a:r>
            <a:r>
              <a:rPr lang="en-US" altLang="en-US" sz="1600" dirty="0"/>
              <a:t>”</a:t>
            </a:r>
            <a:r>
              <a:rPr lang="en-US" altLang="x-none" sz="1600" dirty="0"/>
              <a:t> &amp; </a:t>
            </a:r>
            <a:r>
              <a:rPr lang="en-US" altLang="x-none" sz="1600" dirty="0" err="1"/>
              <a:t>linearizability</a:t>
            </a:r>
            <a:endParaRPr lang="en-US" altLang="x-none" sz="1600" dirty="0"/>
          </a:p>
          <a:p>
            <a:pPr marL="900113" lvl="3" indent="-257175"/>
            <a:r>
              <a:rPr lang="en-US" altLang="x-none" sz="1600" dirty="0"/>
              <a:t>Quorums</a:t>
            </a:r>
          </a:p>
          <a:p>
            <a:pPr marL="900113" lvl="3" indent="-257175"/>
            <a:r>
              <a:rPr lang="en-US" altLang="x-none" sz="1600" dirty="0"/>
              <a:t>Eventual Consistency</a:t>
            </a:r>
          </a:p>
          <a:p>
            <a:r>
              <a:rPr lang="en-US" altLang="x-none" sz="1500" dirty="0"/>
              <a:t>The Programmer</a:t>
            </a:r>
            <a:r>
              <a:rPr lang="en-US" altLang="en-US" sz="1500" dirty="0"/>
              <a:t>’</a:t>
            </a:r>
            <a:r>
              <a:rPr lang="en-US" altLang="x-none" sz="1500" dirty="0"/>
              <a:t>s View?</a:t>
            </a:r>
          </a:p>
        </p:txBody>
      </p:sp>
      <p:sp>
        <p:nvSpPr>
          <p:cNvPr id="6553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80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Weak Isolation</a:t>
            </a:r>
          </a:p>
        </p:txBody>
      </p:sp>
      <p:sp>
        <p:nvSpPr>
          <p:cNvPr id="16486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x-none" sz="1800" dirty="0"/>
              <a:t>I want transactions</a:t>
            </a:r>
          </a:p>
          <a:p>
            <a:r>
              <a:rPr lang="en-US" altLang="x-none" sz="1800" dirty="0"/>
              <a:t>But </a:t>
            </a:r>
            <a:r>
              <a:rPr lang="en-US" altLang="x-none" sz="1800" dirty="0" err="1"/>
              <a:t>serializability</a:t>
            </a:r>
            <a:r>
              <a:rPr lang="en-US" altLang="x-none" sz="1800" dirty="0"/>
              <a:t> is not “concurrent enough”</a:t>
            </a:r>
          </a:p>
          <a:p>
            <a:endParaRPr lang="en-US" altLang="x-none" sz="1800" dirty="0"/>
          </a:p>
          <a:p>
            <a:endParaRPr lang="en-US" altLang="x-none" sz="1800" dirty="0"/>
          </a:p>
          <a:p>
            <a:r>
              <a:rPr lang="en-US" altLang="x-none" sz="1800" dirty="0"/>
              <a:t>Can’t I have some “weaker” notion? </a:t>
            </a:r>
          </a:p>
          <a:p>
            <a:pPr lvl="1"/>
            <a:r>
              <a:rPr lang="en-US" altLang="x-none" sz="1500" dirty="0"/>
              <a:t>E.g. “short” read locks?</a:t>
            </a:r>
          </a:p>
          <a:p>
            <a:pPr lvl="1"/>
            <a:r>
              <a:rPr lang="en-US" altLang="x-none" sz="1500" dirty="0"/>
              <a:t>What might that “mean”</a:t>
            </a:r>
          </a:p>
          <a:p>
            <a:endParaRPr lang="en-US" altLang="x-none" sz="1800" dirty="0"/>
          </a:p>
          <a:p>
            <a:r>
              <a:rPr lang="en-US" altLang="x-none" sz="1800" dirty="0"/>
              <a:t>Various (rather confusing) options</a:t>
            </a:r>
            <a:br>
              <a:rPr lang="en-US" altLang="x-none" sz="1800" dirty="0"/>
            </a:br>
            <a:r>
              <a:rPr lang="en-US" altLang="x-none" sz="1800" dirty="0"/>
              <a:t>commonly available in databases</a:t>
            </a:r>
          </a:p>
          <a:p>
            <a:pPr lvl="1"/>
            <a:r>
              <a:rPr lang="en-US" altLang="x-none" sz="1600" dirty="0"/>
              <a:t>See backup slides</a:t>
            </a:r>
          </a:p>
        </p:txBody>
      </p:sp>
      <p:sp>
        <p:nvSpPr>
          <p:cNvPr id="16486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1221" y="1905544"/>
            <a:ext cx="2161985" cy="30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Outline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500" dirty="0">
                <a:solidFill>
                  <a:srgbClr val="FF0000"/>
                </a:solidFill>
              </a:rPr>
              <a:t>“</a:t>
            </a:r>
            <a:r>
              <a:rPr lang="en-US" altLang="x-none" sz="1500" dirty="0">
                <a:solidFill>
                  <a:srgbClr val="FF0000"/>
                </a:solidFill>
              </a:rPr>
              <a:t>Relaxing</a:t>
            </a:r>
            <a:r>
              <a:rPr lang="en-US" altLang="en-US" sz="1500" dirty="0">
                <a:solidFill>
                  <a:srgbClr val="FF0000"/>
                </a:solidFill>
              </a:rPr>
              <a:t>”</a:t>
            </a:r>
            <a:r>
              <a:rPr lang="en-US" altLang="x-none" sz="1500" dirty="0">
                <a:solidFill>
                  <a:srgbClr val="FF0000"/>
                </a:solidFill>
              </a:rPr>
              <a:t> transactions</a:t>
            </a:r>
          </a:p>
          <a:p>
            <a:pPr lvl="1"/>
            <a:r>
              <a:rPr lang="en-US" altLang="x-none" sz="1500" dirty="0">
                <a:solidFill>
                  <a:srgbClr val="000000"/>
                </a:solidFill>
              </a:rPr>
              <a:t>Weak Isolation</a:t>
            </a:r>
          </a:p>
          <a:p>
            <a:pPr lvl="1"/>
            <a:r>
              <a:rPr lang="en-US" altLang="x-none" sz="1500" dirty="0">
                <a:solidFill>
                  <a:srgbClr val="FF0000"/>
                </a:solidFill>
              </a:rPr>
              <a:t>Loose Consistency &amp; NoSQL</a:t>
            </a:r>
          </a:p>
          <a:p>
            <a:pPr marL="900113" lvl="3" indent="-257175"/>
            <a:r>
              <a:rPr lang="en-US" altLang="x-none" sz="1400" dirty="0"/>
              <a:t>Replica </a:t>
            </a:r>
            <a:r>
              <a:rPr lang="en-US" altLang="en-US" sz="1400" dirty="0"/>
              <a:t>“</a:t>
            </a:r>
            <a:r>
              <a:rPr lang="en-US" altLang="x-none" sz="1400" dirty="0"/>
              <a:t>consistency</a:t>
            </a:r>
            <a:r>
              <a:rPr lang="en-US" altLang="en-US" sz="1400" dirty="0"/>
              <a:t>”</a:t>
            </a:r>
            <a:r>
              <a:rPr lang="en-US" altLang="x-none" sz="1400" dirty="0"/>
              <a:t> &amp; </a:t>
            </a:r>
            <a:r>
              <a:rPr lang="en-US" altLang="x-none" sz="1400" dirty="0" err="1"/>
              <a:t>linearizability</a:t>
            </a:r>
            <a:endParaRPr lang="en-US" altLang="x-none" sz="1400" dirty="0"/>
          </a:p>
          <a:p>
            <a:pPr marL="900113" lvl="3" indent="-257175"/>
            <a:r>
              <a:rPr lang="en-US" altLang="x-none" sz="1400" dirty="0"/>
              <a:t>Quorums</a:t>
            </a:r>
          </a:p>
          <a:p>
            <a:pPr marL="900113" lvl="3" indent="-257175"/>
            <a:r>
              <a:rPr lang="en-US" altLang="x-none" sz="1400" dirty="0"/>
              <a:t>Eventual Consistency</a:t>
            </a:r>
          </a:p>
          <a:p>
            <a:r>
              <a:rPr lang="en-US" altLang="x-none" sz="1500" dirty="0"/>
              <a:t>The Programmer</a:t>
            </a:r>
            <a:r>
              <a:rPr lang="en-US" altLang="en-US" sz="1500" dirty="0"/>
              <a:t>’</a:t>
            </a:r>
            <a:r>
              <a:rPr lang="en-US" altLang="x-none" sz="1500" dirty="0"/>
              <a:t>s View</a:t>
            </a:r>
          </a:p>
        </p:txBody>
      </p:sp>
      <p:sp>
        <p:nvSpPr>
          <p:cNvPr id="6656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6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Hamilton Quote on Coordination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4114800" y="1200151"/>
            <a:ext cx="4572000" cy="3394472"/>
          </a:xfrm>
        </p:spPr>
        <p:txBody>
          <a:bodyPr anchor="t"/>
          <a:lstStyle/>
          <a:p>
            <a:pPr marL="0" indent="0">
              <a:buNone/>
            </a:pPr>
            <a:r>
              <a:rPr lang="en-US" altLang="en-US" sz="1500" baseline="30000" dirty="0">
                <a:latin typeface="+mn-lt"/>
              </a:rPr>
              <a:t>“</a:t>
            </a:r>
            <a:r>
              <a:rPr lang="en-US" altLang="ja-JP" sz="1500" dirty="0">
                <a:latin typeface="+mn-lt"/>
              </a:rPr>
              <a:t>The first principle of successful scalability is </a:t>
            </a:r>
            <a:br>
              <a:rPr lang="en-US" altLang="ja-JP" sz="1500" dirty="0">
                <a:latin typeface="+mn-lt"/>
              </a:rPr>
            </a:br>
            <a:r>
              <a:rPr lang="en-US" altLang="ja-JP" sz="1500" dirty="0">
                <a:latin typeface="+mn-lt"/>
              </a:rPr>
              <a:t>to batter the consistency mechanisms down to a minimum, </a:t>
            </a:r>
            <a:br>
              <a:rPr lang="en-US" altLang="ja-JP" sz="1500" dirty="0">
                <a:latin typeface="+mn-lt"/>
              </a:rPr>
            </a:br>
            <a:r>
              <a:rPr lang="en-US" altLang="ja-JP" sz="1500" dirty="0">
                <a:latin typeface="+mn-lt"/>
              </a:rPr>
              <a:t>move them off the critical path, </a:t>
            </a:r>
            <a:br>
              <a:rPr lang="en-US" altLang="ja-JP" sz="1500" dirty="0">
                <a:latin typeface="+mn-lt"/>
              </a:rPr>
            </a:br>
            <a:r>
              <a:rPr lang="en-US" altLang="ja-JP" sz="1500" dirty="0">
                <a:latin typeface="+mn-lt"/>
              </a:rPr>
              <a:t>hide them in a rarely visited corner of the system, and then </a:t>
            </a:r>
            <a:br>
              <a:rPr lang="en-US" altLang="ja-JP" sz="1500" dirty="0">
                <a:latin typeface="+mn-lt"/>
              </a:rPr>
            </a:br>
            <a:r>
              <a:rPr lang="en-US" altLang="ja-JP" sz="1500" dirty="0">
                <a:latin typeface="+mn-lt"/>
              </a:rPr>
              <a:t>make it as hard as possible for application developers </a:t>
            </a:r>
            <a:br>
              <a:rPr lang="en-US" altLang="ja-JP" sz="1500" dirty="0">
                <a:latin typeface="+mn-lt"/>
              </a:rPr>
            </a:br>
            <a:r>
              <a:rPr lang="en-US" altLang="ja-JP" sz="1500" dirty="0">
                <a:latin typeface="+mn-lt"/>
              </a:rPr>
              <a:t>to get permission to use them</a:t>
            </a:r>
            <a:r>
              <a:rPr lang="en-US" altLang="en-US" sz="1500" dirty="0">
                <a:latin typeface="+mn-lt"/>
              </a:rPr>
              <a:t>”</a:t>
            </a:r>
            <a:endParaRPr lang="en-US" altLang="ja-JP" sz="1500" dirty="0">
              <a:latin typeface="+mn-lt"/>
            </a:endParaRPr>
          </a:p>
          <a:p>
            <a:pPr marL="0" indent="0"/>
            <a:endParaRPr lang="en-US" altLang="x-none" sz="1500" dirty="0">
              <a:latin typeface="+mn-lt"/>
            </a:endParaRPr>
          </a:p>
          <a:p>
            <a:pPr marL="0" indent="0">
              <a:buNone/>
            </a:pPr>
            <a:r>
              <a:rPr lang="en-US" altLang="x-none" sz="1500" dirty="0">
                <a:latin typeface="+mn-lt"/>
              </a:rPr>
              <a:t>—James Hamilton (IBM, MS, Amazon) </a:t>
            </a:r>
          </a:p>
        </p:txBody>
      </p:sp>
      <p:sp>
        <p:nvSpPr>
          <p:cNvPr id="6451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645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00151"/>
            <a:ext cx="147756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68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 Definition: Replica Consistency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x-none" sz="1500" dirty="0"/>
              <a:t>Replica Consistency</a:t>
            </a:r>
          </a:p>
          <a:p>
            <a:pPr lvl="1"/>
            <a:r>
              <a:rPr lang="en-US" altLang="x-none" sz="1500" dirty="0"/>
              <a:t>Illusion: all copies of item X updated together, atomically</a:t>
            </a:r>
          </a:p>
          <a:p>
            <a:pPr lvl="1"/>
            <a:r>
              <a:rPr lang="en-US" altLang="x-none" sz="1500" dirty="0"/>
              <a:t>Really: readers </a:t>
            </a:r>
            <a:r>
              <a:rPr lang="en-US" altLang="x-none" sz="1500" i="1" dirty="0"/>
              <a:t>see</a:t>
            </a:r>
            <a:r>
              <a:rPr lang="en-US" altLang="x-none" sz="1500" dirty="0"/>
              <a:t> values of X that they</a:t>
            </a:r>
            <a:r>
              <a:rPr lang="en-US" altLang="en-US" sz="1500" dirty="0"/>
              <a:t> would</a:t>
            </a:r>
            <a:r>
              <a:rPr lang="en-US" altLang="x-none" sz="1500" dirty="0"/>
              <a:t> see without concurrency</a:t>
            </a:r>
          </a:p>
          <a:p>
            <a:pPr lvl="2"/>
            <a:r>
              <a:rPr lang="en-US" altLang="x-none" sz="1350" b="1" dirty="0" err="1"/>
              <a:t>Linearizability</a:t>
            </a:r>
            <a:r>
              <a:rPr lang="en-US" altLang="x-none" sz="1350" dirty="0"/>
              <a:t> (a.k.a. </a:t>
            </a:r>
            <a:r>
              <a:rPr lang="en-US" altLang="en-US" sz="1350" dirty="0"/>
              <a:t>“</a:t>
            </a:r>
            <a:r>
              <a:rPr lang="en-US" altLang="x-none" sz="1350" dirty="0"/>
              <a:t>Atomic Consistency</a:t>
            </a:r>
            <a:r>
              <a:rPr lang="en-US" altLang="en-US" sz="1350" dirty="0"/>
              <a:t>”</a:t>
            </a:r>
            <a:r>
              <a:rPr lang="en-US" altLang="x-none" sz="1350" dirty="0"/>
              <a:t>)</a:t>
            </a:r>
          </a:p>
          <a:p>
            <a:endParaRPr lang="en-US" altLang="x-none" sz="1500" dirty="0"/>
          </a:p>
          <a:p>
            <a:r>
              <a:rPr lang="en-US" altLang="x-none" sz="1500" dirty="0"/>
              <a:t>Notes</a:t>
            </a:r>
          </a:p>
          <a:p>
            <a:pPr lvl="1"/>
            <a:r>
              <a:rPr lang="en-US" altLang="x-none" sz="1400" dirty="0"/>
              <a:t>Not to be confused with the “C” in ACID!</a:t>
            </a:r>
          </a:p>
          <a:p>
            <a:pPr lvl="2"/>
            <a:r>
              <a:rPr lang="en-US" altLang="x-none" sz="1400" dirty="0"/>
              <a:t>This overloading has caused endless headaches</a:t>
            </a:r>
          </a:p>
          <a:p>
            <a:pPr lvl="1"/>
            <a:r>
              <a:rPr lang="en-US" altLang="x-none" sz="1400" dirty="0"/>
              <a:t>Not to be confused with </a:t>
            </a:r>
            <a:r>
              <a:rPr lang="en-US" altLang="x-none" sz="1400" dirty="0" err="1"/>
              <a:t>serializability</a:t>
            </a:r>
            <a:endParaRPr lang="en-US" altLang="x-none" sz="1400" dirty="0"/>
          </a:p>
          <a:p>
            <a:pPr lvl="2"/>
            <a:r>
              <a:rPr lang="en-US" altLang="x-none" sz="1400" dirty="0"/>
              <a:t>Actions only; not transactions. Single-object writes</a:t>
            </a:r>
          </a:p>
          <a:p>
            <a:pPr lvl="2"/>
            <a:r>
              <a:rPr lang="en-US" altLang="x-none" sz="1400" dirty="0"/>
              <a:t>Deterministic ordering: writes on a given key are seen in the “real-time” order requested</a:t>
            </a:r>
          </a:p>
          <a:p>
            <a:pPr lvl="3"/>
            <a:r>
              <a:rPr lang="en-US" altLang="x-none" sz="1400" dirty="0"/>
              <a:t>Vs. “equivalent to </a:t>
            </a:r>
            <a:r>
              <a:rPr lang="en-US" altLang="x-none" sz="1400" i="1" dirty="0"/>
              <a:t>some</a:t>
            </a:r>
            <a:r>
              <a:rPr lang="en-US" altLang="x-none" sz="1400" dirty="0"/>
              <a:t> serial schedule”: non-deterministic</a:t>
            </a:r>
          </a:p>
          <a:p>
            <a:pPr lvl="1"/>
            <a:r>
              <a:rPr lang="en-US" altLang="x-none" sz="1350" dirty="0"/>
              <a:t>You can layer serializable concurrency control on top of </a:t>
            </a:r>
            <a:r>
              <a:rPr lang="en-US" altLang="x-none" sz="1350" dirty="0" err="1"/>
              <a:t>linearizable</a:t>
            </a:r>
            <a:r>
              <a:rPr lang="en-US" altLang="x-none" sz="1350" dirty="0"/>
              <a:t> replicated stores</a:t>
            </a:r>
          </a:p>
          <a:p>
            <a:pPr lvl="2"/>
            <a:endParaRPr lang="en-US" altLang="x-none" sz="1350" dirty="0"/>
          </a:p>
          <a:p>
            <a:pPr lvl="2"/>
            <a:endParaRPr lang="en-US" altLang="x-none" sz="1350" dirty="0"/>
          </a:p>
          <a:p>
            <a:pPr lvl="1"/>
            <a:endParaRPr lang="en-US" altLang="x-none" sz="1500" dirty="0"/>
          </a:p>
        </p:txBody>
      </p:sp>
      <p:sp>
        <p:nvSpPr>
          <p:cNvPr id="6758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220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Digging Deeper: Linearizability</a:t>
            </a:r>
            <a:endParaRPr lang="en-US" altLang="x-none" dirty="0"/>
          </a:p>
        </p:txBody>
      </p:sp>
      <p:sp>
        <p:nvSpPr>
          <p:cNvPr id="68610" name="Content Placeholder 1"/>
          <p:cNvSpPr>
            <a:spLocks noGrp="1"/>
          </p:cNvSpPr>
          <p:nvPr>
            <p:ph idx="1"/>
          </p:nvPr>
        </p:nvSpPr>
        <p:spPr>
          <a:xfrm>
            <a:off x="429126" y="1641183"/>
            <a:ext cx="8229600" cy="3394472"/>
          </a:xfrm>
        </p:spPr>
        <p:txBody>
          <a:bodyPr>
            <a:normAutofit/>
          </a:bodyPr>
          <a:lstStyle/>
          <a:p>
            <a:r>
              <a:rPr lang="en-US" altLang="x-none" sz="1500" dirty="0"/>
              <a:t>History:</a:t>
            </a:r>
          </a:p>
          <a:p>
            <a:pPr lvl="1"/>
            <a:r>
              <a:rPr lang="en-US" altLang="x-none" sz="1350" dirty="0"/>
              <a:t>Set of request/response pairs</a:t>
            </a:r>
          </a:p>
          <a:p>
            <a:r>
              <a:rPr lang="en-US" altLang="x-none" sz="1500" dirty="0"/>
              <a:t>Linear History</a:t>
            </a:r>
          </a:p>
          <a:p>
            <a:pPr lvl="1"/>
            <a:r>
              <a:rPr lang="en-US" altLang="x-none" sz="1350" dirty="0"/>
              <a:t>A history with immediate responses to requests</a:t>
            </a:r>
          </a:p>
          <a:p>
            <a:r>
              <a:rPr lang="en-US" altLang="x-none" sz="1500" dirty="0" err="1"/>
              <a:t>Linearizable</a:t>
            </a:r>
            <a:r>
              <a:rPr lang="en-US" altLang="x-none" sz="1500" dirty="0"/>
              <a:t> Equivalence</a:t>
            </a:r>
          </a:p>
          <a:p>
            <a:pPr lvl="1"/>
            <a:r>
              <a:rPr lang="en-US" altLang="x-none" sz="1350" dirty="0"/>
              <a:t>History </a:t>
            </a:r>
            <a:r>
              <a:rPr lang="en-US" altLang="x-none" sz="1350" i="1" dirty="0"/>
              <a:t>h1</a:t>
            </a:r>
            <a:r>
              <a:rPr lang="en-US" altLang="x-none" sz="1350" dirty="0"/>
              <a:t> </a:t>
            </a:r>
            <a:r>
              <a:rPr lang="en-US" altLang="x-none" sz="1350" dirty="0" err="1"/>
              <a:t>equiv</a:t>
            </a:r>
            <a:r>
              <a:rPr lang="en-US" altLang="x-none" sz="1350" dirty="0"/>
              <a:t> to </a:t>
            </a:r>
            <a:r>
              <a:rPr lang="en-US" altLang="x-none" sz="1350" i="1" dirty="0"/>
              <a:t>h2</a:t>
            </a:r>
            <a:r>
              <a:rPr lang="en-US" altLang="x-none" sz="1350" dirty="0"/>
              <a:t> if:</a:t>
            </a:r>
          </a:p>
          <a:p>
            <a:pPr lvl="2"/>
            <a:r>
              <a:rPr lang="en-US" altLang="x-none" sz="1400" dirty="0"/>
              <a:t>Same set of requests/responses</a:t>
            </a:r>
          </a:p>
          <a:p>
            <a:pPr lvl="2"/>
            <a:r>
              <a:rPr lang="en-US" altLang="x-none" sz="1400" b="1" dirty="0"/>
              <a:t>If </a:t>
            </a:r>
            <a:r>
              <a:rPr lang="en-US" altLang="x-none" sz="1400" b="1" dirty="0" err="1"/>
              <a:t>response</a:t>
            </a:r>
            <a:r>
              <a:rPr lang="en-US" altLang="x-none" sz="1400" b="1" i="1" baseline="-25000" dirty="0" err="1"/>
              <a:t>i</a:t>
            </a:r>
            <a:r>
              <a:rPr lang="en-US" altLang="x-none" sz="1400" b="1" dirty="0"/>
              <a:t> precedes </a:t>
            </a:r>
            <a:r>
              <a:rPr lang="en-US" altLang="x-none" sz="1400" b="1" dirty="0" err="1"/>
              <a:t>request</a:t>
            </a:r>
            <a:r>
              <a:rPr lang="en-US" altLang="x-none" sz="1400" b="1" i="1" baseline="-25000" dirty="0" err="1"/>
              <a:t>j</a:t>
            </a:r>
            <a:r>
              <a:rPr lang="en-US" altLang="x-none" sz="1400" b="1" i="1" dirty="0"/>
              <a:t> </a:t>
            </a:r>
            <a:r>
              <a:rPr lang="en-US" altLang="x-none" sz="1400" b="1" dirty="0"/>
              <a:t>in h1, the same in h2</a:t>
            </a:r>
          </a:p>
          <a:p>
            <a:r>
              <a:rPr lang="en-US" altLang="x-none" sz="1500" dirty="0" err="1"/>
              <a:t>Linearizable</a:t>
            </a:r>
            <a:r>
              <a:rPr lang="en-US" altLang="x-none" sz="1500" dirty="0"/>
              <a:t> History</a:t>
            </a:r>
          </a:p>
          <a:p>
            <a:pPr lvl="1"/>
            <a:r>
              <a:rPr lang="en-US" altLang="x-none" sz="1350" dirty="0" err="1"/>
              <a:t>Linearizably</a:t>
            </a:r>
            <a:r>
              <a:rPr lang="en-US" altLang="x-none" sz="1350" dirty="0"/>
              <a:t> equivalent to Linear History</a:t>
            </a:r>
          </a:p>
          <a:p>
            <a:pPr lvl="1"/>
            <a:r>
              <a:rPr lang="en-US" altLang="x-none" sz="1350" dirty="0"/>
              <a:t>I.e. A fixed order of atomic request/response pairs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8364" y="1006214"/>
            <a:ext cx="4394563" cy="169966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5876338" y="1381558"/>
            <a:ext cx="235131" cy="215537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V="1">
            <a:off x="5562829" y="1763647"/>
            <a:ext cx="548640" cy="313508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3578363" y="1125157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en-US" i="1" dirty="0">
              <a:solidFill>
                <a:schemeClr val="tx2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8363" y="1509796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j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8363" y="19204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679473" y="2449447"/>
            <a:ext cx="3779103" cy="0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064370" y="2208676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35352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Quorum 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Assume writes are globally timestamped</a:t>
            </a:r>
          </a:p>
          <a:p>
            <a:pPr lvl="1"/>
            <a:r>
              <a:rPr lang="en-US" sz="1500" dirty="0"/>
              <a:t>&lt;local-clock, node-ID&gt; to break clock ties</a:t>
            </a:r>
          </a:p>
          <a:p>
            <a:endParaRPr lang="en-US" sz="1800" dirty="0"/>
          </a:p>
          <a:p>
            <a:r>
              <a:rPr lang="en-US" sz="1800" dirty="0"/>
              <a:t>Want to ensure that all readers see the same (“consistent”) value</a:t>
            </a:r>
          </a:p>
          <a:p>
            <a:pPr lvl="1"/>
            <a:r>
              <a:rPr lang="en-US" sz="1500" dirty="0"/>
              <a:t>Even in the face of delayed replication</a:t>
            </a:r>
          </a:p>
          <a:p>
            <a:pPr lvl="1"/>
            <a:r>
              <a:rPr lang="en-US" sz="1500" dirty="0"/>
              <a:t>Again: this is </a:t>
            </a:r>
            <a:r>
              <a:rPr lang="en-US" sz="1500" i="1" dirty="0"/>
              <a:t>NOT</a:t>
            </a:r>
            <a:r>
              <a:rPr lang="en-US" sz="1500" dirty="0"/>
              <a:t> the C in ACID!! It’s </a:t>
            </a:r>
            <a:r>
              <a:rPr lang="en-US" sz="1500" dirty="0" err="1"/>
              <a:t>linearizability</a:t>
            </a:r>
            <a:r>
              <a:rPr lang="en-US" sz="1500" dirty="0"/>
              <a:t>.</a:t>
            </a:r>
          </a:p>
          <a:p>
            <a:r>
              <a:rPr lang="en-US" sz="1800" dirty="0"/>
              <a:t>Idea 1: Write to All</a:t>
            </a:r>
          </a:p>
          <a:p>
            <a:pPr lvl="1"/>
            <a:r>
              <a:rPr lang="en-US" sz="1500" dirty="0"/>
              <a:t>Can read any 1 copy and get the “latest”</a:t>
            </a:r>
          </a:p>
        </p:txBody>
      </p:sp>
    </p:spTree>
    <p:extLst>
      <p:ext uri="{BB962C8B-B14F-4D97-AF65-F5344CB8AC3E}">
        <p14:creationId xmlns:p14="http://schemas.microsoft.com/office/powerpoint/2010/main" val="128295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Quorum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Assume writes are globally timestamped</a:t>
            </a:r>
          </a:p>
          <a:p>
            <a:pPr lvl="1"/>
            <a:r>
              <a:rPr lang="en-US" sz="1500"/>
              <a:t>&lt;local-clock, node-ID&gt;</a:t>
            </a:r>
          </a:p>
          <a:p>
            <a:endParaRPr lang="en-US" sz="1800"/>
          </a:p>
          <a:p>
            <a:r>
              <a:rPr lang="en-US" sz="1800"/>
              <a:t>Want to ensure that all readers see the same (“consistent”) value</a:t>
            </a:r>
          </a:p>
          <a:p>
            <a:pPr lvl="1"/>
            <a:r>
              <a:rPr lang="en-US" sz="1500"/>
              <a:t>Even in the face of delayed replication</a:t>
            </a:r>
          </a:p>
          <a:p>
            <a:pPr lvl="1"/>
            <a:r>
              <a:rPr lang="en-US" sz="1500"/>
              <a:t>Again: this is </a:t>
            </a:r>
            <a:r>
              <a:rPr lang="en-US" sz="1500" i="1"/>
              <a:t>NOT</a:t>
            </a:r>
            <a:r>
              <a:rPr lang="en-US" sz="1500"/>
              <a:t> the C in ACID!! It’s linearizability.</a:t>
            </a:r>
          </a:p>
          <a:p>
            <a:r>
              <a:rPr lang="en-US" sz="1800"/>
              <a:t>Idea 1: Write to All</a:t>
            </a:r>
          </a:p>
          <a:p>
            <a:pPr lvl="1"/>
            <a:r>
              <a:rPr lang="en-US" sz="1500"/>
              <a:t>Can read any 1 copy and get the “latest”</a:t>
            </a:r>
          </a:p>
          <a:p>
            <a:r>
              <a:rPr lang="en-US" sz="1800"/>
              <a:t>Idea 2: Read from All</a:t>
            </a:r>
          </a:p>
          <a:p>
            <a:pPr lvl="1"/>
            <a:r>
              <a:rPr lang="en-US" sz="1500"/>
              <a:t>Can write “latest” to any copy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8587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Quorum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/>
              <a:t>Assume writes are globally timestamped</a:t>
            </a:r>
          </a:p>
          <a:p>
            <a:pPr lvl="1"/>
            <a:r>
              <a:rPr lang="en-US" sz="1500"/>
              <a:t>&lt;local-clock, node-ID&gt;</a:t>
            </a:r>
          </a:p>
          <a:p>
            <a:endParaRPr lang="en-US" sz="1800"/>
          </a:p>
          <a:p>
            <a:r>
              <a:rPr lang="en-US" sz="1800"/>
              <a:t>Want to ensure that all readers see the same (“consistent”) value</a:t>
            </a:r>
          </a:p>
          <a:p>
            <a:pPr lvl="1"/>
            <a:r>
              <a:rPr lang="en-US" sz="1500"/>
              <a:t>Even in the face of delayed replication</a:t>
            </a:r>
          </a:p>
          <a:p>
            <a:pPr lvl="1"/>
            <a:r>
              <a:rPr lang="en-US" sz="1500"/>
              <a:t>Again: this is </a:t>
            </a:r>
            <a:r>
              <a:rPr lang="en-US" sz="1500" i="1"/>
              <a:t>NOT</a:t>
            </a:r>
            <a:r>
              <a:rPr lang="en-US" sz="1500"/>
              <a:t> the C in ACID!! It’s linearizability.</a:t>
            </a:r>
          </a:p>
          <a:p>
            <a:r>
              <a:rPr lang="en-US" sz="1800"/>
              <a:t>Idea 1: Write to All</a:t>
            </a:r>
          </a:p>
          <a:p>
            <a:pPr lvl="1"/>
            <a:r>
              <a:rPr lang="en-US" sz="1500"/>
              <a:t>Can read any 1 copy and get the “latest”</a:t>
            </a:r>
          </a:p>
          <a:p>
            <a:r>
              <a:rPr lang="en-US" sz="1800"/>
              <a:t>Idea 2: Read from All</a:t>
            </a:r>
          </a:p>
          <a:p>
            <a:pPr lvl="1"/>
            <a:r>
              <a:rPr lang="en-US" sz="1500"/>
              <a:t>Can write “latest” to any copy</a:t>
            </a:r>
          </a:p>
          <a:p>
            <a:r>
              <a:rPr lang="en-US" sz="1800"/>
              <a:t>Idea 3: Read &amp; Write a majority</a:t>
            </a:r>
          </a:p>
          <a:p>
            <a:pPr lvl="1"/>
            <a:r>
              <a:rPr lang="en-US" sz="1500"/>
              <a:t>Read guaranteed to see “latest” on at least one node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3155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Outline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1500" dirty="0">
                <a:solidFill>
                  <a:srgbClr val="FF0000"/>
                </a:solidFill>
              </a:rPr>
              <a:t>Replicated Data</a:t>
            </a:r>
          </a:p>
          <a:p>
            <a:pPr lvl="1"/>
            <a:r>
              <a:rPr lang="en-US" altLang="x-none" sz="1500" dirty="0"/>
              <a:t>Transactional replication</a:t>
            </a:r>
          </a:p>
          <a:p>
            <a:r>
              <a:rPr lang="en-US" altLang="en-US" sz="1500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altLang="x-none" sz="1500" dirty="0">
                <a:solidFill>
                  <a:schemeClr val="bg2">
                    <a:lumMod val="25000"/>
                  </a:schemeClr>
                </a:solidFill>
              </a:rPr>
              <a:t>Relaxing</a:t>
            </a:r>
            <a:r>
              <a:rPr lang="en-US" altLang="en-US" sz="1500" dirty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en-US" altLang="x-none" sz="1500" dirty="0">
                <a:solidFill>
                  <a:schemeClr val="bg2">
                    <a:lumMod val="25000"/>
                  </a:schemeClr>
                </a:solidFill>
              </a:rPr>
              <a:t> transactions</a:t>
            </a:r>
          </a:p>
          <a:p>
            <a:pPr lvl="1"/>
            <a:r>
              <a:rPr lang="en-US" altLang="x-none" sz="1500" dirty="0">
                <a:solidFill>
                  <a:schemeClr val="bg2">
                    <a:lumMod val="25000"/>
                  </a:schemeClr>
                </a:solidFill>
              </a:rPr>
              <a:t>Weak Isolation</a:t>
            </a:r>
          </a:p>
          <a:p>
            <a:pPr lvl="1"/>
            <a:r>
              <a:rPr lang="en-US" altLang="x-none" sz="1500" dirty="0">
                <a:solidFill>
                  <a:schemeClr val="bg2">
                    <a:lumMod val="25000"/>
                  </a:schemeClr>
                </a:solidFill>
              </a:rPr>
              <a:t>Loose Consistency &amp; NoSQL</a:t>
            </a:r>
          </a:p>
          <a:p>
            <a:pPr marL="900113" lvl="3" indent="-257175"/>
            <a:r>
              <a:rPr lang="en-US" altLang="x-none" sz="1400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Replica </a:t>
            </a:r>
            <a:r>
              <a:rPr lang="en-US" altLang="en-US" sz="1400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altLang="x-none" sz="1400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consistency</a:t>
            </a:r>
            <a:r>
              <a:rPr lang="en-US" altLang="en-US" sz="1400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”</a:t>
            </a:r>
            <a:r>
              <a:rPr lang="en-US" altLang="x-none" sz="1400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&amp; </a:t>
            </a:r>
            <a:r>
              <a:rPr lang="en-US" altLang="x-none" sz="1400" dirty="0" err="1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linearizability</a:t>
            </a:r>
            <a:endParaRPr lang="en-US" altLang="x-none" sz="1400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900113" lvl="3" indent="-257175"/>
            <a:r>
              <a:rPr lang="en-US" altLang="x-none" sz="1400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Quorums</a:t>
            </a:r>
          </a:p>
          <a:p>
            <a:pPr marL="900113" lvl="3" indent="-257175"/>
            <a:r>
              <a:rPr lang="en-US" altLang="x-none" sz="1400" dirty="0">
                <a:solidFill>
                  <a:schemeClr val="bg2">
                    <a:lumMod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Eventual Consistency</a:t>
            </a:r>
            <a:endParaRPr lang="en-US" altLang="x-none" dirty="0">
              <a:solidFill>
                <a:schemeClr val="bg2">
                  <a:lumMod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altLang="x-none" sz="1500" dirty="0">
                <a:solidFill>
                  <a:schemeClr val="bg2">
                    <a:lumMod val="25000"/>
                  </a:schemeClr>
                </a:solidFill>
              </a:rPr>
              <a:t>The Programmer</a:t>
            </a:r>
            <a:r>
              <a:rPr lang="en-US" altLang="en-US" sz="1500" dirty="0">
                <a:solidFill>
                  <a:schemeClr val="bg2">
                    <a:lumMod val="25000"/>
                  </a:schemeClr>
                </a:solidFill>
              </a:rPr>
              <a:t>’</a:t>
            </a:r>
            <a:r>
              <a:rPr lang="en-US" altLang="x-none" sz="1500" dirty="0">
                <a:solidFill>
                  <a:schemeClr val="bg2">
                    <a:lumMod val="25000"/>
                  </a:schemeClr>
                </a:solidFill>
              </a:rPr>
              <a:t>s View?</a:t>
            </a:r>
          </a:p>
        </p:txBody>
      </p:sp>
      <p:sp>
        <p:nvSpPr>
          <p:cNvPr id="6553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240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Quorum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More generally:</a:t>
            </a:r>
          </a:p>
          <a:p>
            <a:pPr lvl="1"/>
            <a:r>
              <a:rPr lang="en-US" sz="1500"/>
              <a:t>Write to a write-quorum of </a:t>
            </a:r>
            <a:r>
              <a:rPr lang="en-US" sz="1500" i="1"/>
              <a:t>w </a:t>
            </a:r>
            <a:r>
              <a:rPr lang="en-US" sz="1500"/>
              <a:t>nodes</a:t>
            </a:r>
          </a:p>
          <a:p>
            <a:pPr lvl="1"/>
            <a:r>
              <a:rPr lang="en-US" sz="1500"/>
              <a:t>Read from a read-quorum of </a:t>
            </a:r>
            <a:r>
              <a:rPr lang="en-US" sz="1500" i="1"/>
              <a:t>r</a:t>
            </a:r>
            <a:r>
              <a:rPr lang="en-US" sz="1500"/>
              <a:t> nodes</a:t>
            </a:r>
          </a:p>
          <a:p>
            <a:pPr lvl="1"/>
            <a:r>
              <a:rPr lang="en-US" sz="1500"/>
              <a:t>Ensure </a:t>
            </a:r>
            <a:r>
              <a:rPr lang="en-US" sz="1500" i="1"/>
              <a:t>r + w &gt; N</a:t>
            </a:r>
            <a:r>
              <a:rPr lang="en-US" sz="1500"/>
              <a:t> (#nodes)</a:t>
            </a:r>
          </a:p>
          <a:p>
            <a:pPr lvl="2"/>
            <a:r>
              <a:rPr lang="en-US" sz="1350"/>
              <a:t>Optional: ensure </a:t>
            </a:r>
            <a:r>
              <a:rPr lang="en-US" sz="1350" i="1"/>
              <a:t>w</a:t>
            </a:r>
            <a:r>
              <a:rPr lang="en-US" sz="1350"/>
              <a:t> &gt; </a:t>
            </a:r>
            <a:r>
              <a:rPr lang="en-US" sz="1350" i="1"/>
              <a:t>N/2</a:t>
            </a:r>
            <a:r>
              <a:rPr lang="en-US" sz="1350"/>
              <a:t> and you don’t need write timestamps: </a:t>
            </a:r>
            <a:br>
              <a:rPr lang="en-US" sz="1350"/>
            </a:br>
            <a:r>
              <a:rPr lang="en-US" sz="1350"/>
              <a:t>no w/w race conditions</a:t>
            </a:r>
            <a:endParaRPr lang="en-US" sz="1350" i="1"/>
          </a:p>
          <a:p>
            <a:r>
              <a:rPr lang="en-US" sz="1800"/>
              <a:t>Assumption (big!)</a:t>
            </a:r>
          </a:p>
          <a:p>
            <a:pPr lvl="1"/>
            <a:r>
              <a:rPr lang="en-US" sz="1500"/>
              <a:t>The set of nodes in the system (membership) is static</a:t>
            </a:r>
          </a:p>
          <a:p>
            <a:pPr lvl="1"/>
            <a:r>
              <a:rPr lang="en-US" sz="1500"/>
              <a:t>How do we handle failures? New nodes?</a:t>
            </a:r>
          </a:p>
          <a:p>
            <a:pPr lvl="1"/>
            <a:r>
              <a:rPr lang="en-US" sz="1500"/>
              <a:t>Take a distributed systems class!</a:t>
            </a:r>
            <a:endParaRPr 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5004" y="2780744"/>
            <a:ext cx="3158996" cy="23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02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Relaxing Replica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/>
              <a:t>With that background, here comes the Internet!</a:t>
            </a:r>
          </a:p>
          <a:p>
            <a:endParaRPr lang="en-US" sz="2100"/>
          </a:p>
          <a:p>
            <a:r>
              <a:rPr lang="en-US" sz="2100"/>
              <a:t>And increasingly, the Cloud</a:t>
            </a:r>
          </a:p>
          <a:p>
            <a:pPr lvl="1"/>
            <a:r>
              <a:rPr lang="en-US"/>
              <a:t>Suddenly, we’re all using global-scale infrastructure. (??)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58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400" dirty="0"/>
              <a:t>Update-heavy Global-Scale Services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x-none" sz="1800" dirty="0"/>
              <a:t>E.g. Amazon, Facebook, LinkedIn, Twitter</a:t>
            </a:r>
          </a:p>
          <a:p>
            <a:pPr lvl="1"/>
            <a:r>
              <a:rPr lang="en-US" altLang="x-none" sz="1500" dirty="0"/>
              <a:t>Shopping, Posting and Connecting</a:t>
            </a:r>
          </a:p>
          <a:p>
            <a:endParaRPr lang="en-US" altLang="x-none" sz="1800" dirty="0"/>
          </a:p>
          <a:p>
            <a:r>
              <a:rPr lang="en-US" altLang="x-none" sz="1800" dirty="0"/>
              <a:t>Latency and Availability both paramount</a:t>
            </a:r>
          </a:p>
          <a:p>
            <a:pPr lvl="1"/>
            <a:r>
              <a:rPr lang="en-US" altLang="x-none" sz="1500" dirty="0"/>
              <a:t>Replication is critical</a:t>
            </a:r>
          </a:p>
          <a:p>
            <a:pPr lvl="1"/>
            <a:r>
              <a:rPr lang="en-US" altLang="x-none" sz="1500" dirty="0"/>
              <a:t>Favors </a:t>
            </a:r>
            <a:r>
              <a:rPr lang="en-US" altLang="x-none" sz="1500" b="1" dirty="0"/>
              <a:t>multi-master</a:t>
            </a:r>
            <a:r>
              <a:rPr lang="en-US" altLang="x-none" sz="1500" dirty="0"/>
              <a:t> solutions, with loose </a:t>
            </a:r>
            <a:r>
              <a:rPr lang="en-US" altLang="x-none" sz="1500" dirty="0" err="1"/>
              <a:t>quora</a:t>
            </a:r>
            <a:endParaRPr lang="en-US" altLang="x-none" sz="1500" dirty="0"/>
          </a:p>
          <a:p>
            <a:pPr lvl="1"/>
            <a:r>
              <a:rPr lang="en-US" altLang="x-none" sz="1500" dirty="0"/>
              <a:t>Replica consistency becomes frustrating</a:t>
            </a:r>
          </a:p>
          <a:p>
            <a:pPr lvl="2"/>
            <a:r>
              <a:rPr lang="en-US" altLang="x-none" sz="1350" dirty="0"/>
              <a:t>See Hamilton quote</a:t>
            </a:r>
          </a:p>
          <a:p>
            <a:endParaRPr lang="en-US" altLang="x-none" sz="1800" dirty="0"/>
          </a:p>
          <a:p>
            <a:r>
              <a:rPr lang="en-US" altLang="x-none" sz="1800" dirty="0"/>
              <a:t>Becomes quite natural to ditch replica Consistency!</a:t>
            </a:r>
          </a:p>
          <a:p>
            <a:pPr lvl="1"/>
            <a:r>
              <a:rPr lang="en-US" altLang="x-none" sz="1500" dirty="0"/>
              <a:t>Even </a:t>
            </a:r>
            <a:r>
              <a:rPr lang="en-US" altLang="x-none" sz="1500" dirty="0" err="1"/>
              <a:t>linearizability</a:t>
            </a:r>
            <a:r>
              <a:rPr lang="en-US" altLang="x-none" sz="1500" dirty="0"/>
              <a:t> is too expensive! (?)</a:t>
            </a:r>
          </a:p>
          <a:p>
            <a:pPr lvl="2"/>
            <a:r>
              <a:rPr lang="en-US" altLang="x-none" sz="1500" dirty="0"/>
              <a:t>All the more so </a:t>
            </a:r>
            <a:r>
              <a:rPr lang="en-US" altLang="x-none" sz="1500" dirty="0" err="1"/>
              <a:t>serializability</a:t>
            </a:r>
            <a:r>
              <a:rPr lang="en-US" altLang="x-none" sz="1500" dirty="0"/>
              <a:t>!!</a:t>
            </a:r>
          </a:p>
          <a:p>
            <a:pPr lvl="1"/>
            <a:r>
              <a:rPr lang="en-US" altLang="x-none" sz="1500" dirty="0"/>
              <a:t>The rise of NoSQL</a:t>
            </a:r>
          </a:p>
          <a:p>
            <a:pPr lvl="2"/>
            <a:endParaRPr lang="en-US" altLang="x-none" sz="1350" dirty="0"/>
          </a:p>
        </p:txBody>
      </p:sp>
      <p:sp>
        <p:nvSpPr>
          <p:cNvPr id="6963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445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Really two rejections: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500" b="1" dirty="0"/>
              <a:t>Say No! to schemas and declarative queries</a:t>
            </a:r>
          </a:p>
          <a:p>
            <a:pPr lvl="2"/>
            <a:r>
              <a:rPr lang="en-US" sz="1350" dirty="0"/>
              <a:t>Not agile to have to define schemas in advance</a:t>
            </a:r>
          </a:p>
          <a:p>
            <a:pPr lvl="2"/>
            <a:r>
              <a:rPr lang="en-US" sz="1350" dirty="0"/>
              <a:t>SQL is a “hoop to jump through” from my “real” language</a:t>
            </a:r>
            <a:endParaRPr lang="en-US" sz="1050" dirty="0"/>
          </a:p>
          <a:p>
            <a:pPr lvl="2"/>
            <a:r>
              <a:rPr lang="en-US" sz="1350" dirty="0"/>
              <a:t>Instead, key-value stores</a:t>
            </a:r>
          </a:p>
          <a:p>
            <a:pPr lvl="3"/>
            <a:r>
              <a:rPr lang="en-US" altLang="x-none" sz="1400" dirty="0">
                <a:latin typeface="Courier" charset="0"/>
              </a:rPr>
              <a:t>put(key, </a:t>
            </a:r>
            <a:r>
              <a:rPr lang="en-US" altLang="x-none" sz="1400" dirty="0" err="1">
                <a:latin typeface="Courier" charset="0"/>
              </a:rPr>
              <a:t>val</a:t>
            </a:r>
            <a:r>
              <a:rPr lang="en-US" altLang="x-none" sz="1400" dirty="0">
                <a:latin typeface="Courier" charset="0"/>
              </a:rPr>
              <a:t>).  </a:t>
            </a:r>
            <a:r>
              <a:rPr lang="en-US" altLang="x-none" sz="1400" dirty="0" err="1">
                <a:latin typeface="Courier" charset="0"/>
              </a:rPr>
              <a:t>val</a:t>
            </a:r>
            <a:r>
              <a:rPr lang="en-US" altLang="x-none" sz="1400" dirty="0">
                <a:latin typeface="Courier" charset="0"/>
              </a:rPr>
              <a:t> = get(key)</a:t>
            </a:r>
          </a:p>
          <a:p>
            <a:pPr lvl="2"/>
            <a:r>
              <a:rPr lang="en-US" sz="1350" dirty="0"/>
              <a:t>Sometimes the values are (JSON) documents</a:t>
            </a:r>
          </a:p>
          <a:p>
            <a:pPr lvl="3"/>
            <a:r>
              <a:rPr lang="en-US" sz="1400" dirty="0"/>
              <a:t>Notably MongoDB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500" b="1" dirty="0"/>
              <a:t>Say No! to serializable transactions</a:t>
            </a:r>
          </a:p>
          <a:p>
            <a:pPr lvl="2"/>
            <a:r>
              <a:rPr lang="en-US" sz="1350" dirty="0"/>
              <a:t>Much easier to scale massively without them!</a:t>
            </a:r>
          </a:p>
          <a:p>
            <a:pPr lvl="3"/>
            <a:r>
              <a:rPr lang="en-US" sz="1400" dirty="0"/>
              <a:t>Replicate aggressively, with multi-master writes</a:t>
            </a:r>
          </a:p>
          <a:p>
            <a:pPr lvl="3"/>
            <a:r>
              <a:rPr lang="en-US" sz="1400" dirty="0"/>
              <a:t>No 2PC: Don’t worry about partial failure</a:t>
            </a:r>
          </a:p>
          <a:p>
            <a:pPr lvl="2"/>
            <a:r>
              <a:rPr lang="en-US" sz="1350" dirty="0"/>
              <a:t>Many use cases don’t need multi-object transactions</a:t>
            </a:r>
          </a:p>
          <a:p>
            <a:pPr lvl="3"/>
            <a:r>
              <a:rPr lang="en-US" sz="1400" dirty="0"/>
              <a:t>Because I’m just “sticking a stuff in the database”</a:t>
            </a:r>
          </a:p>
        </p:txBody>
      </p:sp>
    </p:spTree>
    <p:extLst>
      <p:ext uri="{BB962C8B-B14F-4D97-AF65-F5344CB8AC3E}">
        <p14:creationId xmlns:p14="http://schemas.microsoft.com/office/powerpoint/2010/main" val="475698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NoSQL ambiguities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x-none" sz="2100" dirty="0"/>
              <a:t>Per-object ambiguities (no </a:t>
            </a:r>
            <a:r>
              <a:rPr lang="en-US" altLang="x-none" sz="2100" dirty="0" err="1"/>
              <a:t>linearizability</a:t>
            </a:r>
            <a:r>
              <a:rPr lang="en-US" altLang="x-none" sz="2100" dirty="0"/>
              <a:t>)</a:t>
            </a:r>
          </a:p>
          <a:p>
            <a:pPr lvl="1"/>
            <a:r>
              <a:rPr lang="en-US" altLang="x-none" dirty="0"/>
              <a:t>You may not read the latest version</a:t>
            </a:r>
          </a:p>
          <a:p>
            <a:pPr lvl="1"/>
            <a:r>
              <a:rPr lang="en-US" altLang="x-none" dirty="0"/>
              <a:t>Multi-master, Writers can conflict</a:t>
            </a:r>
          </a:p>
          <a:p>
            <a:pPr lvl="2"/>
            <a:r>
              <a:rPr lang="en-US" altLang="x-none" sz="1500" dirty="0"/>
              <a:t>Write the same key in different places</a:t>
            </a:r>
          </a:p>
          <a:p>
            <a:pPr lvl="2"/>
            <a:r>
              <a:rPr lang="en-US" altLang="en-US" sz="1500" dirty="0"/>
              <a:t>‘</a:t>
            </a:r>
            <a:r>
              <a:rPr lang="en-US" altLang="ja-JP" sz="1500" dirty="0"/>
              <a:t>Conflict Resolution</a:t>
            </a:r>
            <a:r>
              <a:rPr lang="en-US" altLang="en-US" sz="1500" dirty="0"/>
              <a:t>’</a:t>
            </a:r>
            <a:r>
              <a:rPr lang="en-US" altLang="ja-JP" sz="1500" dirty="0"/>
              <a:t> or </a:t>
            </a:r>
            <a:r>
              <a:rPr lang="en-US" altLang="en-US" sz="1500" dirty="0"/>
              <a:t>‘</a:t>
            </a:r>
            <a:r>
              <a:rPr lang="en-US" altLang="ja-JP" sz="1500" dirty="0"/>
              <a:t>Merge</a:t>
            </a:r>
            <a:r>
              <a:rPr lang="en-US" altLang="en-US" sz="1500" dirty="0"/>
              <a:t>’</a:t>
            </a:r>
            <a:r>
              <a:rPr lang="en-US" altLang="ja-JP" sz="1500" dirty="0"/>
              <a:t> rules apply:</a:t>
            </a:r>
          </a:p>
          <a:p>
            <a:pPr lvl="3"/>
            <a:r>
              <a:rPr lang="en-US" altLang="x-none" sz="1350" dirty="0"/>
              <a:t>E.g. Last/First writer wins </a:t>
            </a:r>
          </a:p>
          <a:p>
            <a:pPr lvl="4"/>
            <a:r>
              <a:rPr lang="en-US" altLang="x-none" sz="1350" dirty="0"/>
              <a:t>But what clock do you use?</a:t>
            </a:r>
          </a:p>
          <a:p>
            <a:pPr lvl="3"/>
            <a:r>
              <a:rPr lang="en-US" altLang="x-none" sz="1350" dirty="0"/>
              <a:t>E.g. Semantic merge (e.g. Increment)</a:t>
            </a:r>
          </a:p>
          <a:p>
            <a:pPr lvl="3"/>
            <a:r>
              <a:rPr lang="en-US" altLang="x-none" sz="1350" dirty="0"/>
              <a:t>E.g. keep all values in a set (and let application decide)</a:t>
            </a:r>
          </a:p>
          <a:p>
            <a:r>
              <a:rPr lang="en-US" altLang="x-none" sz="2100" dirty="0"/>
              <a:t>Across objects (no </a:t>
            </a:r>
            <a:r>
              <a:rPr lang="en-US" altLang="x-none" sz="2100" dirty="0" err="1"/>
              <a:t>serializability</a:t>
            </a:r>
            <a:r>
              <a:rPr lang="en-US" altLang="x-none" sz="2100" dirty="0"/>
              <a:t>)</a:t>
            </a:r>
          </a:p>
          <a:p>
            <a:pPr lvl="1"/>
            <a:r>
              <a:rPr lang="en-US" altLang="x-none" dirty="0"/>
              <a:t>Typically no guarantees</a:t>
            </a:r>
          </a:p>
          <a:p>
            <a:pPr lvl="1"/>
            <a:r>
              <a:rPr lang="en-US" altLang="x-none" dirty="0"/>
              <a:t>No notion of </a:t>
            </a:r>
            <a:r>
              <a:rPr lang="en-US" altLang="en-US" dirty="0"/>
              <a:t>“</a:t>
            </a:r>
            <a:r>
              <a:rPr lang="en-US" altLang="x-none" dirty="0"/>
              <a:t>trans</a:t>
            </a:r>
            <a:r>
              <a:rPr lang="en-US" altLang="en-US" dirty="0"/>
              <a:t>”</a:t>
            </a:r>
            <a:r>
              <a:rPr lang="en-US" altLang="x-none" dirty="0"/>
              <a:t>-</a:t>
            </a:r>
            <a:r>
              <a:rPr lang="en-US" altLang="x-none" dirty="0" err="1"/>
              <a:t>actional</a:t>
            </a:r>
            <a:r>
              <a:rPr lang="en-US" altLang="x-none" dirty="0"/>
              <a:t> semantics</a:t>
            </a:r>
          </a:p>
          <a:p>
            <a:pPr lvl="3"/>
            <a:endParaRPr lang="en-US" altLang="x-none" sz="1350" dirty="0"/>
          </a:p>
          <a:p>
            <a:pPr lvl="2"/>
            <a:endParaRPr lang="en-US" altLang="x-none" sz="1500" dirty="0"/>
          </a:p>
        </p:txBody>
      </p:sp>
      <p:sp>
        <p:nvSpPr>
          <p:cNvPr id="7168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034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“</a:t>
            </a:r>
            <a:r>
              <a:rPr lang="en-US" altLang="x-none" dirty="0"/>
              <a:t>Eventual Consistency</a:t>
            </a:r>
            <a:r>
              <a:rPr lang="en-US" altLang="en-US" dirty="0"/>
              <a:t>”</a:t>
            </a:r>
            <a:endParaRPr lang="en-US" alt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100" dirty="0"/>
              <a:t>“</a:t>
            </a:r>
            <a:r>
              <a:rPr lang="en-US" altLang="x-none" sz="2100" dirty="0"/>
              <a:t>if no new updates are made to the object, eventually all accesses will return the last updated value</a:t>
            </a:r>
            <a:r>
              <a:rPr lang="en-US" altLang="en-US" sz="2100" dirty="0"/>
              <a:t>”</a:t>
            </a:r>
            <a:endParaRPr lang="en-US" altLang="x-none" sz="2100" dirty="0"/>
          </a:p>
          <a:p>
            <a:pPr marL="0" indent="0">
              <a:buNone/>
            </a:pPr>
            <a:r>
              <a:rPr lang="en-US" altLang="x-none" sz="1500" dirty="0"/>
              <a:t>-- Werner </a:t>
            </a:r>
            <a:r>
              <a:rPr lang="en-US" altLang="x-none" sz="1500" dirty="0" err="1"/>
              <a:t>Vogels</a:t>
            </a:r>
            <a:r>
              <a:rPr lang="en-US" altLang="x-none" sz="1500" dirty="0"/>
              <a:t>, </a:t>
            </a:r>
            <a:r>
              <a:rPr lang="en-US" altLang="en-US" sz="1500" dirty="0"/>
              <a:t>“</a:t>
            </a:r>
            <a:r>
              <a:rPr lang="en-US" altLang="x-none" sz="1500" dirty="0"/>
              <a:t>Eventually Consistent</a:t>
            </a:r>
            <a:r>
              <a:rPr lang="en-US" altLang="en-US" sz="1500" dirty="0"/>
              <a:t>”</a:t>
            </a:r>
            <a:r>
              <a:rPr lang="en-US" altLang="x-none" sz="1500" dirty="0"/>
              <a:t>, CACM 2009</a:t>
            </a:r>
          </a:p>
          <a:p>
            <a:pPr marL="0" indent="0"/>
            <a:endParaRPr lang="en-US" altLang="x-none" sz="2100" dirty="0"/>
          </a:p>
          <a:p>
            <a:pPr marL="0" indent="0">
              <a:buNone/>
            </a:pPr>
            <a:r>
              <a:rPr lang="en-US" altLang="x-none" sz="2100" dirty="0"/>
              <a:t>Which in practice means...??</a:t>
            </a:r>
          </a:p>
        </p:txBody>
      </p:sp>
      <p:sp>
        <p:nvSpPr>
          <p:cNvPr id="7270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08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Problems with E.C.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x-none" sz="2100" dirty="0"/>
              <a:t>Two kinds of properties people discuss in distributed systems:</a:t>
            </a:r>
          </a:p>
          <a:p>
            <a:endParaRPr lang="en-US" altLang="x-none" sz="2100" dirty="0"/>
          </a:p>
          <a:p>
            <a:pPr>
              <a:buFont typeface="Tahoma" charset="0"/>
              <a:buAutoNum type="arabicPeriod"/>
            </a:pPr>
            <a:r>
              <a:rPr lang="en-US" altLang="x-none" sz="2100" dirty="0"/>
              <a:t>Safety: </a:t>
            </a:r>
            <a:r>
              <a:rPr lang="en-US" altLang="x-none" sz="2100" i="1" dirty="0"/>
              <a:t>nothing bad ever happens</a:t>
            </a:r>
          </a:p>
          <a:p>
            <a:pPr lvl="1"/>
            <a:r>
              <a:rPr lang="en-US" altLang="x-none" dirty="0"/>
              <a:t>False!  At any given time, the state of the DB may be </a:t>
            </a:r>
            <a:r>
              <a:rPr lang="en-US" altLang="en-US" dirty="0"/>
              <a:t>“</a:t>
            </a:r>
            <a:r>
              <a:rPr lang="en-US" altLang="x-none" dirty="0"/>
              <a:t>bad</a:t>
            </a:r>
            <a:r>
              <a:rPr lang="en-US" altLang="en-US" dirty="0"/>
              <a:t>”</a:t>
            </a:r>
            <a:endParaRPr lang="en-US" altLang="x-none" dirty="0"/>
          </a:p>
          <a:p>
            <a:pPr>
              <a:buFont typeface="Tahoma" charset="0"/>
              <a:buAutoNum type="arabicPeriod"/>
            </a:pPr>
            <a:r>
              <a:rPr lang="en-US" altLang="x-none" sz="2100" dirty="0"/>
              <a:t>Liveness: </a:t>
            </a:r>
            <a:r>
              <a:rPr lang="en-US" altLang="x-none" sz="2100" i="1" dirty="0"/>
              <a:t>a good thing eventually happens</a:t>
            </a:r>
          </a:p>
          <a:p>
            <a:pPr lvl="1"/>
            <a:r>
              <a:rPr lang="en-US" altLang="x-none" dirty="0"/>
              <a:t>Sort of!  Only in a </a:t>
            </a:r>
            <a:r>
              <a:rPr lang="en-US" altLang="en-US" dirty="0"/>
              <a:t>“</a:t>
            </a:r>
            <a:r>
              <a:rPr lang="en-US" altLang="x-none" dirty="0"/>
              <a:t>quiescent</a:t>
            </a:r>
            <a:r>
              <a:rPr lang="en-US" altLang="en-US" dirty="0"/>
              <a:t>”</a:t>
            </a:r>
            <a:r>
              <a:rPr lang="en-US" altLang="x-none" dirty="0"/>
              <a:t> eventuality.</a:t>
            </a:r>
          </a:p>
          <a:p>
            <a:pPr lvl="1"/>
            <a:r>
              <a:rPr lang="en-US" altLang="x-none" dirty="0"/>
              <a:t>Arguably most EC systems service a collection of “sessions”, each of which quiesces in the real world</a:t>
            </a:r>
          </a:p>
        </p:txBody>
      </p:sp>
      <p:sp>
        <p:nvSpPr>
          <p:cNvPr id="7373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966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NoSQL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100" dirty="0"/>
              <a:t>No Schemas or Declarative Language</a:t>
            </a:r>
          </a:p>
          <a:p>
            <a:pPr lvl="1"/>
            <a:r>
              <a:rPr lang="en-US" dirty="0"/>
              <a:t>Schema flexibility adopted in relational DBMSs</a:t>
            </a:r>
          </a:p>
          <a:p>
            <a:pPr lvl="1"/>
            <a:r>
              <a:rPr lang="en-US" dirty="0"/>
              <a:t>Declarative SQL-like languages now common in NoSQL systems</a:t>
            </a:r>
          </a:p>
          <a:p>
            <a:pPr lvl="2"/>
            <a:r>
              <a:rPr lang="en-US" dirty="0"/>
              <a:t>E.g. Cassandra and MongoDB both have query languages</a:t>
            </a:r>
          </a:p>
          <a:p>
            <a:pPr lvl="1"/>
            <a:r>
              <a:rPr lang="en-US" dirty="0"/>
              <a:t>K/V and JSON support now common in RDBMSs</a:t>
            </a:r>
          </a:p>
          <a:p>
            <a:pPr lvl="2"/>
            <a:r>
              <a:rPr lang="en-US" sz="1500" dirty="0"/>
              <a:t>See </a:t>
            </a:r>
            <a:r>
              <a:rPr lang="en-US" sz="1500" dirty="0">
                <a:hlinkClick r:id="rId2"/>
              </a:rPr>
              <a:t>PostgreSQL JSON </a:t>
            </a:r>
            <a:r>
              <a:rPr lang="en-US" sz="1500" dirty="0"/>
              <a:t>support</a:t>
            </a:r>
          </a:p>
          <a:p>
            <a:pPr lvl="1"/>
            <a:r>
              <a:rPr lang="en-US" sz="1700" dirty="0"/>
              <a:t>RDBMS queries over schema-less files increasingly common as well</a:t>
            </a:r>
          </a:p>
          <a:p>
            <a:pPr lvl="2"/>
            <a:r>
              <a:rPr lang="en-US" sz="1500" dirty="0"/>
              <a:t>Redshift Spectrum, Postgres FDW, etc.</a:t>
            </a:r>
            <a:br>
              <a:rPr lang="en-US" sz="1500" dirty="0"/>
            </a:br>
            <a:endParaRPr lang="en-US" sz="1500" dirty="0"/>
          </a:p>
          <a:p>
            <a:pPr marL="385763" indent="-385763">
              <a:buFont typeface="+mj-lt"/>
              <a:buAutoNum type="arabicPeriod"/>
            </a:pPr>
            <a:r>
              <a:rPr lang="en-US" sz="2100" dirty="0"/>
              <a:t>No Serializable Transactions</a:t>
            </a:r>
          </a:p>
          <a:p>
            <a:pPr lvl="1"/>
            <a:r>
              <a:rPr lang="en-US" dirty="0"/>
              <a:t>Still true in most NoSQL systems</a:t>
            </a:r>
          </a:p>
          <a:p>
            <a:pPr lvl="1"/>
            <a:r>
              <a:rPr lang="en-US" dirty="0"/>
              <a:t>Eventual Consistency models still evolving</a:t>
            </a:r>
          </a:p>
          <a:p>
            <a:pPr lvl="2"/>
            <a:r>
              <a:rPr lang="en-US" sz="1500" dirty="0"/>
              <a:t>More on this next</a:t>
            </a:r>
          </a:p>
        </p:txBody>
      </p:sp>
    </p:spTree>
    <p:extLst>
      <p:ext uri="{BB962C8B-B14F-4D97-AF65-F5344CB8AC3E}">
        <p14:creationId xmlns:p14="http://schemas.microsoft.com/office/powerpoint/2010/main" val="1208244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Outline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500" dirty="0"/>
              <a:t>Replicated Data</a:t>
            </a:r>
          </a:p>
          <a:p>
            <a:pPr lvl="1"/>
            <a:r>
              <a:rPr lang="en-US" altLang="x-none" sz="1500" dirty="0"/>
              <a:t>Transactional replication</a:t>
            </a:r>
          </a:p>
          <a:p>
            <a:r>
              <a:rPr lang="en-US" altLang="en-US" sz="1500" dirty="0"/>
              <a:t>“</a:t>
            </a:r>
            <a:r>
              <a:rPr lang="en-US" altLang="x-none" sz="1500" dirty="0"/>
              <a:t>Relaxing</a:t>
            </a:r>
            <a:r>
              <a:rPr lang="en-US" altLang="en-US" sz="1500" dirty="0"/>
              <a:t>”</a:t>
            </a:r>
            <a:r>
              <a:rPr lang="en-US" altLang="x-none" sz="1500" dirty="0"/>
              <a:t> transactions</a:t>
            </a:r>
          </a:p>
          <a:p>
            <a:pPr lvl="1"/>
            <a:r>
              <a:rPr lang="en-US" altLang="x-none" sz="1500" dirty="0"/>
              <a:t>Weak Isolation</a:t>
            </a:r>
          </a:p>
          <a:p>
            <a:pPr lvl="1"/>
            <a:r>
              <a:rPr lang="en-US" altLang="x-none" sz="1500" dirty="0"/>
              <a:t>Loose Consistency &amp; NoSQL</a:t>
            </a:r>
          </a:p>
          <a:p>
            <a:pPr marL="900113" lvl="3" indent="-257175"/>
            <a:r>
              <a:rPr lang="en-US" altLang="x-none" sz="1400" dirty="0">
                <a:latin typeface="Helvetica Neue" charset="0"/>
                <a:ea typeface="Helvetica Neue" charset="0"/>
                <a:cs typeface="Helvetica Neue" charset="0"/>
              </a:rPr>
              <a:t>Replica </a:t>
            </a:r>
            <a:r>
              <a:rPr lang="en-US" altLang="en-US" sz="1400" dirty="0">
                <a:latin typeface="Helvetica Neue" charset="0"/>
                <a:ea typeface="Helvetica Neue" charset="0"/>
                <a:cs typeface="Helvetica Neue" charset="0"/>
              </a:rPr>
              <a:t>“</a:t>
            </a:r>
            <a:r>
              <a:rPr lang="en-US" altLang="x-none" sz="1400" dirty="0">
                <a:latin typeface="Helvetica Neue" charset="0"/>
                <a:ea typeface="Helvetica Neue" charset="0"/>
                <a:cs typeface="Helvetica Neue" charset="0"/>
              </a:rPr>
              <a:t>consistency</a:t>
            </a:r>
            <a:r>
              <a:rPr lang="en-US" altLang="en-US" sz="1400" dirty="0">
                <a:latin typeface="Helvetica Neue" charset="0"/>
                <a:ea typeface="Helvetica Neue" charset="0"/>
                <a:cs typeface="Helvetica Neue" charset="0"/>
              </a:rPr>
              <a:t>”</a:t>
            </a:r>
            <a:r>
              <a:rPr lang="en-US" altLang="x-none" sz="1400" dirty="0">
                <a:latin typeface="Helvetica Neue" charset="0"/>
                <a:ea typeface="Helvetica Neue" charset="0"/>
                <a:cs typeface="Helvetica Neue" charset="0"/>
              </a:rPr>
              <a:t> &amp; </a:t>
            </a:r>
            <a:r>
              <a:rPr lang="en-US" altLang="x-none" sz="1400" dirty="0" err="1">
                <a:latin typeface="Helvetica Neue" charset="0"/>
                <a:ea typeface="Helvetica Neue" charset="0"/>
                <a:cs typeface="Helvetica Neue" charset="0"/>
              </a:rPr>
              <a:t>linearizability</a:t>
            </a:r>
            <a:endParaRPr lang="en-US" altLang="x-none" sz="14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900113" lvl="3" indent="-257175"/>
            <a:r>
              <a:rPr lang="en-US" altLang="x-none" sz="1400" dirty="0">
                <a:latin typeface="Helvetica Neue" charset="0"/>
                <a:ea typeface="Helvetica Neue" charset="0"/>
                <a:cs typeface="Helvetica Neue" charset="0"/>
              </a:rPr>
              <a:t>Quorums</a:t>
            </a:r>
          </a:p>
          <a:p>
            <a:pPr marL="900113" lvl="3" indent="-257175"/>
            <a:r>
              <a:rPr lang="en-US" altLang="x-none" sz="1400" dirty="0">
                <a:latin typeface="Helvetica Neue" charset="0"/>
                <a:ea typeface="Helvetica Neue" charset="0"/>
                <a:cs typeface="Helvetica Neue" charset="0"/>
              </a:rPr>
              <a:t>Eventual Consistency</a:t>
            </a:r>
          </a:p>
          <a:p>
            <a:r>
              <a:rPr lang="en-US" altLang="x-none" sz="1500" dirty="0">
                <a:solidFill>
                  <a:srgbClr val="FF0000"/>
                </a:solidFill>
              </a:rPr>
              <a:t>The Programmer</a:t>
            </a:r>
            <a:r>
              <a:rPr lang="en-US" altLang="en-US" sz="1500" dirty="0">
                <a:solidFill>
                  <a:srgbClr val="FF0000"/>
                </a:solidFill>
              </a:rPr>
              <a:t>’</a:t>
            </a:r>
            <a:r>
              <a:rPr lang="en-US" altLang="x-none" sz="1500" dirty="0">
                <a:solidFill>
                  <a:srgbClr val="FF0000"/>
                </a:solidFill>
              </a:rPr>
              <a:t>s View?</a:t>
            </a:r>
          </a:p>
        </p:txBody>
      </p:sp>
    </p:spTree>
    <p:extLst>
      <p:ext uri="{BB962C8B-B14F-4D97-AF65-F5344CB8AC3E}">
        <p14:creationId xmlns:p14="http://schemas.microsoft.com/office/powerpoint/2010/main" val="1524194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2400" dirty="0"/>
              <a:t>How do programmers deal with EC?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ahoma" charset="0"/>
              <a:buAutoNum type="arabicPeriod"/>
            </a:pPr>
            <a:r>
              <a:rPr lang="en-US" altLang="x-none" sz="2100" dirty="0"/>
              <a:t>What, me worry? (You don’t care)</a:t>
            </a:r>
          </a:p>
          <a:p>
            <a:pPr>
              <a:buFont typeface="Tahoma" charset="0"/>
              <a:buAutoNum type="arabicPeriod"/>
            </a:pPr>
            <a:r>
              <a:rPr lang="en-US" altLang="x-none" sz="2100" dirty="0"/>
              <a:t>Application-level coordination</a:t>
            </a:r>
          </a:p>
          <a:p>
            <a:pPr marL="642938" lvl="1" indent="-342900"/>
            <a:r>
              <a:rPr lang="en-US" altLang="x-none" dirty="0"/>
              <a:t>The application needs to manage race conditions in its own (often parallel) setting</a:t>
            </a:r>
          </a:p>
          <a:p>
            <a:pPr>
              <a:buFont typeface="Tahoma" charset="0"/>
              <a:buAutoNum type="arabicPeriod"/>
            </a:pPr>
            <a:r>
              <a:rPr lang="en-US" altLang="x-none" sz="2100" dirty="0"/>
              <a:t>Provably consistent code: monotonicity</a:t>
            </a:r>
          </a:p>
          <a:p>
            <a:pPr marL="642938" lvl="1" indent="-342900"/>
            <a:r>
              <a:rPr lang="en-US" altLang="x-none" dirty="0"/>
              <a:t>The application can be written in a language or framework where all messages are </a:t>
            </a:r>
            <a:r>
              <a:rPr lang="en-US" altLang="x-none" dirty="0" err="1"/>
              <a:t>reorderable</a:t>
            </a:r>
            <a:r>
              <a:rPr lang="en-US" altLang="x-none" dirty="0"/>
              <a:t> without affecting outcomes</a:t>
            </a:r>
          </a:p>
          <a:p>
            <a:pPr marL="642938" lvl="1" indent="-342900"/>
            <a:r>
              <a:rPr lang="en-US" altLang="x-none" dirty="0"/>
              <a:t>We’ll get to this shortly</a:t>
            </a:r>
          </a:p>
        </p:txBody>
      </p:sp>
      <p:sp>
        <p:nvSpPr>
          <p:cNvPr id="7577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75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67866" tIns="33338" rIns="67866" bIns="33338" rtlCol="0" anchor="ctr">
            <a:normAutofit/>
          </a:bodyPr>
          <a:lstStyle/>
          <a:p>
            <a:r>
              <a:rPr lang="en-US" altLang="x-none"/>
              <a:t>Why Replicate Data (1)? Scale.</a:t>
            </a:r>
            <a:endParaRPr lang="en-US" altLang="x-none" dirty="0"/>
          </a:p>
        </p:txBody>
      </p:sp>
      <p:sp>
        <p:nvSpPr>
          <p:cNvPr id="59397" name="Rectangle 5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lIns="67866" tIns="33338" rIns="67866" bIns="33338" rtlCol="0">
            <a:normAutofit/>
          </a:bodyPr>
          <a:lstStyle/>
          <a:p>
            <a:r>
              <a:rPr lang="en-US" altLang="x-none" sz="1500" dirty="0"/>
              <a:t>Does NOT help with data scaling.</a:t>
            </a:r>
          </a:p>
          <a:p>
            <a:pPr lvl="1"/>
            <a:r>
              <a:rPr lang="en-US" altLang="x-none" sz="1200" dirty="0"/>
              <a:t>That’s what partitioning (“</a:t>
            </a:r>
            <a:r>
              <a:rPr lang="en-US" altLang="x-none" sz="1200" b="1" dirty="0" err="1"/>
              <a:t>sharding</a:t>
            </a:r>
            <a:r>
              <a:rPr lang="en-US" altLang="x-none" sz="1200" dirty="0"/>
              <a:t>”) is for!</a:t>
            </a:r>
          </a:p>
          <a:p>
            <a:pPr lvl="1"/>
            <a:endParaRPr lang="en-US" altLang="x-none" sz="1200" dirty="0"/>
          </a:p>
          <a:p>
            <a:endParaRPr lang="en-US" altLang="x-none" sz="1500" dirty="0"/>
          </a:p>
          <a:p>
            <a:endParaRPr lang="en-US" altLang="x-none" sz="1500" dirty="0"/>
          </a:p>
          <a:p>
            <a:endParaRPr lang="en-US" altLang="x-none" sz="1500" dirty="0"/>
          </a:p>
          <a:p>
            <a:endParaRPr lang="en-US" altLang="x-none" sz="1500" dirty="0"/>
          </a:p>
          <a:p>
            <a:r>
              <a:rPr lang="en-US" altLang="x-none" sz="1500" dirty="0"/>
              <a:t>DOES help with workload scaling!</a:t>
            </a:r>
          </a:p>
          <a:p>
            <a:pPr lvl="1"/>
            <a:r>
              <a:rPr lang="en-US" altLang="x-none" sz="1200" dirty="0"/>
              <a:t>Even on a small database</a:t>
            </a:r>
          </a:p>
          <a:p>
            <a:pPr lvl="1"/>
            <a:r>
              <a:rPr lang="en-US" altLang="x-none" sz="1200" dirty="0"/>
              <a:t>Load balancing</a:t>
            </a:r>
          </a:p>
        </p:txBody>
      </p:sp>
      <p:sp>
        <p:nvSpPr>
          <p:cNvPr id="5939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2"/>
              </a:solidFill>
              <a:latin typeface="Times New Roman" charset="0"/>
            </a:endParaRPr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1657350" y="4686300"/>
            <a:ext cx="1428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3486150" y="4686300"/>
            <a:ext cx="2171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62" y="971551"/>
            <a:ext cx="3035838" cy="1330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890" y="2782388"/>
            <a:ext cx="3109110" cy="2047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933112" y="4565469"/>
            <a:ext cx="685800" cy="235132"/>
          </a:xfrm>
          <a:prstGeom prst="rect">
            <a:avLst/>
          </a:prstGeom>
          <a:solidFill>
            <a:srgbClr val="FFFF00">
              <a:alpha val="47843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69430" y="2011850"/>
            <a:ext cx="749482" cy="235132"/>
          </a:xfrm>
          <a:prstGeom prst="rect">
            <a:avLst/>
          </a:prstGeom>
          <a:solidFill>
            <a:srgbClr val="FFFF00">
              <a:alpha val="47843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751317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Case Study: The Shopping Cart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100" dirty="0"/>
              <a:t>Based on Amazon Dynamo</a:t>
            </a:r>
          </a:p>
          <a:p>
            <a:r>
              <a:rPr lang="en-US" altLang="x-none" sz="2100" dirty="0"/>
              <a:t>With the global 2PC commit order </a:t>
            </a:r>
            <a:r>
              <a:rPr lang="en-US" altLang="en-US" sz="2100" dirty="0"/>
              <a:t>“</a:t>
            </a:r>
            <a:r>
              <a:rPr lang="en-US" altLang="x-none" sz="2100" dirty="0"/>
              <a:t>clock</a:t>
            </a:r>
            <a:r>
              <a:rPr lang="en-US" altLang="en-US" sz="2100" dirty="0"/>
              <a:t>”</a:t>
            </a:r>
            <a:endParaRPr lang="en-US" altLang="x-none" sz="2100" dirty="0"/>
          </a:p>
          <a:p>
            <a:pPr>
              <a:buFontTx/>
              <a:buNone/>
            </a:pPr>
            <a:endParaRPr lang="en-US" altLang="x-none" sz="2100" dirty="0"/>
          </a:p>
        </p:txBody>
      </p:sp>
      <p:sp>
        <p:nvSpPr>
          <p:cNvPr id="7680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23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38605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607600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6" name="Straight Connector 35"/>
          <p:cNvCxnSpPr/>
          <p:nvPr/>
        </p:nvCxnSpPr>
        <p:spPr bwMode="auto">
          <a:xfrm>
            <a:off x="1638301" y="1527572"/>
            <a:ext cx="3536156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7828" name="Group 37"/>
          <p:cNvGrpSpPr>
            <a:grpSpLocks/>
          </p:cNvGrpSpPr>
          <p:nvPr/>
        </p:nvGrpSpPr>
        <p:grpSpPr bwMode="auto">
          <a:xfrm>
            <a:off x="6192441" y="642938"/>
            <a:ext cx="1808559" cy="2476500"/>
            <a:chOff x="9855200" y="2438400"/>
            <a:chExt cx="2170248" cy="2971899"/>
          </a:xfrm>
        </p:grpSpPr>
        <p:pic>
          <p:nvPicPr>
            <p:cNvPr id="77832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200" y="2438400"/>
              <a:ext cx="2170248" cy="297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33" name="Freeform 25"/>
            <p:cNvSpPr>
              <a:spLocks/>
            </p:cNvSpPr>
            <p:nvPr/>
          </p:nvSpPr>
          <p:spPr bwMode="auto">
            <a:xfrm>
              <a:off x="10578171" y="3657600"/>
              <a:ext cx="709944" cy="964810"/>
            </a:xfrm>
            <a:custGeom>
              <a:avLst/>
              <a:gdLst>
                <a:gd name="T0" fmla="*/ 173542 w 709944"/>
                <a:gd name="T1" fmla="*/ 666194 h 978121"/>
                <a:gd name="T2" fmla="*/ 276089 w 709944"/>
                <a:gd name="T3" fmla="*/ 938729 h 978121"/>
                <a:gd name="T4" fmla="*/ 560067 w 709944"/>
                <a:gd name="T5" fmla="*/ 938729 h 978121"/>
                <a:gd name="T6" fmla="*/ 709944 w 709944"/>
                <a:gd name="T7" fmla="*/ 560208 h 978121"/>
                <a:gd name="T8" fmla="*/ 607397 w 709944"/>
                <a:gd name="T9" fmla="*/ 90845 h 978121"/>
                <a:gd name="T10" fmla="*/ 441743 w 709944"/>
                <a:gd name="T11" fmla="*/ 22711 h 978121"/>
                <a:gd name="T12" fmla="*/ 331307 w 709944"/>
                <a:gd name="T13" fmla="*/ 0 h 978121"/>
                <a:gd name="T14" fmla="*/ 244536 w 709944"/>
                <a:gd name="T15" fmla="*/ 22711 h 978121"/>
                <a:gd name="T16" fmla="*/ 78882 w 709944"/>
                <a:gd name="T17" fmla="*/ 204401 h 978121"/>
                <a:gd name="T18" fmla="*/ 0 w 709944"/>
                <a:gd name="T19" fmla="*/ 514787 h 978121"/>
                <a:gd name="T20" fmla="*/ 149877 w 709944"/>
                <a:gd name="T21" fmla="*/ 787321 h 978121"/>
                <a:gd name="T22" fmla="*/ 244536 w 709944"/>
                <a:gd name="T23" fmla="*/ 923589 h 978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9944" h="978121">
                  <a:moveTo>
                    <a:pt x="173542" y="694150"/>
                  </a:moveTo>
                  <a:lnTo>
                    <a:pt x="276089" y="978121"/>
                  </a:lnTo>
                  <a:lnTo>
                    <a:pt x="560067" y="978121"/>
                  </a:lnTo>
                  <a:lnTo>
                    <a:pt x="709944" y="583717"/>
                  </a:lnTo>
                  <a:lnTo>
                    <a:pt x="607397" y="94657"/>
                  </a:lnTo>
                  <a:lnTo>
                    <a:pt x="441743" y="23664"/>
                  </a:lnTo>
                  <a:lnTo>
                    <a:pt x="331307" y="0"/>
                  </a:lnTo>
                  <a:lnTo>
                    <a:pt x="244536" y="23664"/>
                  </a:lnTo>
                  <a:lnTo>
                    <a:pt x="78882" y="212978"/>
                  </a:lnTo>
                  <a:lnTo>
                    <a:pt x="0" y="536389"/>
                  </a:lnTo>
                  <a:lnTo>
                    <a:pt x="149877" y="820359"/>
                  </a:lnTo>
                  <a:lnTo>
                    <a:pt x="244536" y="962345"/>
                  </a:lnTo>
                </a:path>
              </a:pathLst>
            </a:custGeom>
            <a:solidFill>
              <a:srgbClr val="D7D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cxnSp>
        <p:nvCxnSpPr>
          <p:cNvPr id="28" name="Straight Arrow Connector 27"/>
          <p:cNvCxnSpPr/>
          <p:nvPr/>
        </p:nvCxnSpPr>
        <p:spPr bwMode="auto">
          <a:xfrm flipH="1" flipV="1">
            <a:off x="7068741" y="1634729"/>
            <a:ext cx="22622" cy="61793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7783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997869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69" y="2000251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20108"/>
      </p:ext>
    </p:extLst>
  </p:cSld>
  <p:clrMapOvr>
    <a:masterClrMapping/>
  </p:clrMapOvr>
  <p:transition spd="slow" advTm="1402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38605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607600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9875" name="Group 2"/>
          <p:cNvGrpSpPr>
            <a:grpSpLocks/>
          </p:cNvGrpSpPr>
          <p:nvPr/>
        </p:nvGrpSpPr>
        <p:grpSpPr bwMode="auto">
          <a:xfrm>
            <a:off x="1879998" y="401241"/>
            <a:ext cx="726281" cy="723900"/>
            <a:chOff x="787400" y="2209800"/>
            <a:chExt cx="1378298" cy="1371600"/>
          </a:xfrm>
        </p:grpSpPr>
        <p:pic>
          <p:nvPicPr>
            <p:cNvPr id="10" name="Picture 9" descr="AA026359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400" y="2209800"/>
              <a:ext cx="1378298" cy="1371600"/>
            </a:xfrm>
            <a:prstGeom prst="rect">
              <a:avLst/>
            </a:prstGeom>
          </p:spPr>
        </p:pic>
        <p:sp>
          <p:nvSpPr>
            <p:cNvPr id="79891" name="TextBox 1"/>
            <p:cNvSpPr txBox="1">
              <a:spLocks noChangeArrowheads="1"/>
            </p:cNvSpPr>
            <p:nvPr/>
          </p:nvSpPr>
          <p:spPr bwMode="auto">
            <a:xfrm>
              <a:off x="1160433" y="2590801"/>
              <a:ext cx="852396" cy="962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2700">
                  <a:solidFill>
                    <a:srgbClr val="FFFF00"/>
                  </a:solidFill>
                  <a:latin typeface="Gotham Book" charset="0"/>
                </a:rPr>
                <a:t>-1</a:t>
              </a:r>
            </a:p>
          </p:txBody>
        </p:sp>
      </p:grpSp>
      <p:pic>
        <p:nvPicPr>
          <p:cNvPr id="79876" name="Picture 3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8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878" name="Group 10"/>
          <p:cNvGrpSpPr>
            <a:grpSpLocks/>
          </p:cNvGrpSpPr>
          <p:nvPr/>
        </p:nvGrpSpPr>
        <p:grpSpPr bwMode="auto">
          <a:xfrm>
            <a:off x="1879998" y="401241"/>
            <a:ext cx="726281" cy="723900"/>
            <a:chOff x="787400" y="2209800"/>
            <a:chExt cx="1378298" cy="1371600"/>
          </a:xfrm>
        </p:grpSpPr>
        <p:pic>
          <p:nvPicPr>
            <p:cNvPr id="12" name="Picture 11" descr="AA026359.png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400" y="2209800"/>
              <a:ext cx="1378298" cy="1371600"/>
            </a:xfrm>
            <a:prstGeom prst="rect">
              <a:avLst/>
            </a:prstGeom>
          </p:spPr>
        </p:pic>
        <p:sp>
          <p:nvSpPr>
            <p:cNvPr id="79889" name="TextBox 12"/>
            <p:cNvSpPr txBox="1">
              <a:spLocks noChangeArrowheads="1"/>
            </p:cNvSpPr>
            <p:nvPr/>
          </p:nvSpPr>
          <p:spPr bwMode="auto">
            <a:xfrm>
              <a:off x="1160433" y="2590801"/>
              <a:ext cx="852396" cy="962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2700">
                  <a:solidFill>
                    <a:srgbClr val="FFFF00"/>
                  </a:solidFill>
                  <a:latin typeface="Gotham Book" charset="0"/>
                </a:rPr>
                <a:t>-1</a:t>
              </a:r>
            </a:p>
          </p:txBody>
        </p:sp>
      </p:grpSp>
      <p:pic>
        <p:nvPicPr>
          <p:cNvPr id="79879" name="Picture 13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14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Connector 35"/>
          <p:cNvCxnSpPr/>
          <p:nvPr/>
        </p:nvCxnSpPr>
        <p:spPr bwMode="auto">
          <a:xfrm>
            <a:off x="1638301" y="1527572"/>
            <a:ext cx="3536156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9882" name="Group 37"/>
          <p:cNvGrpSpPr>
            <a:grpSpLocks/>
          </p:cNvGrpSpPr>
          <p:nvPr/>
        </p:nvGrpSpPr>
        <p:grpSpPr bwMode="auto">
          <a:xfrm>
            <a:off x="6192441" y="642938"/>
            <a:ext cx="1808559" cy="2476500"/>
            <a:chOff x="9855200" y="2438400"/>
            <a:chExt cx="2170248" cy="2971899"/>
          </a:xfrm>
        </p:grpSpPr>
        <p:pic>
          <p:nvPicPr>
            <p:cNvPr id="79886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200" y="2438400"/>
              <a:ext cx="2170248" cy="297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887" name="Freeform 25"/>
            <p:cNvSpPr>
              <a:spLocks/>
            </p:cNvSpPr>
            <p:nvPr/>
          </p:nvSpPr>
          <p:spPr bwMode="auto">
            <a:xfrm>
              <a:off x="10578171" y="3657600"/>
              <a:ext cx="709944" cy="964810"/>
            </a:xfrm>
            <a:custGeom>
              <a:avLst/>
              <a:gdLst>
                <a:gd name="T0" fmla="*/ 173542 w 709944"/>
                <a:gd name="T1" fmla="*/ 666194 h 978121"/>
                <a:gd name="T2" fmla="*/ 276089 w 709944"/>
                <a:gd name="T3" fmla="*/ 938729 h 978121"/>
                <a:gd name="T4" fmla="*/ 560067 w 709944"/>
                <a:gd name="T5" fmla="*/ 938729 h 978121"/>
                <a:gd name="T6" fmla="*/ 709944 w 709944"/>
                <a:gd name="T7" fmla="*/ 560208 h 978121"/>
                <a:gd name="T8" fmla="*/ 607397 w 709944"/>
                <a:gd name="T9" fmla="*/ 90845 h 978121"/>
                <a:gd name="T10" fmla="*/ 441743 w 709944"/>
                <a:gd name="T11" fmla="*/ 22711 h 978121"/>
                <a:gd name="T12" fmla="*/ 331307 w 709944"/>
                <a:gd name="T13" fmla="*/ 0 h 978121"/>
                <a:gd name="T14" fmla="*/ 244536 w 709944"/>
                <a:gd name="T15" fmla="*/ 22711 h 978121"/>
                <a:gd name="T16" fmla="*/ 78882 w 709944"/>
                <a:gd name="T17" fmla="*/ 204401 h 978121"/>
                <a:gd name="T18" fmla="*/ 0 w 709944"/>
                <a:gd name="T19" fmla="*/ 514787 h 978121"/>
                <a:gd name="T20" fmla="*/ 149877 w 709944"/>
                <a:gd name="T21" fmla="*/ 787321 h 978121"/>
                <a:gd name="T22" fmla="*/ 244536 w 709944"/>
                <a:gd name="T23" fmla="*/ 923589 h 978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9944" h="978121">
                  <a:moveTo>
                    <a:pt x="173542" y="694150"/>
                  </a:moveTo>
                  <a:lnTo>
                    <a:pt x="276089" y="978121"/>
                  </a:lnTo>
                  <a:lnTo>
                    <a:pt x="560067" y="978121"/>
                  </a:lnTo>
                  <a:lnTo>
                    <a:pt x="709944" y="583717"/>
                  </a:lnTo>
                  <a:lnTo>
                    <a:pt x="607397" y="94657"/>
                  </a:lnTo>
                  <a:lnTo>
                    <a:pt x="441743" y="23664"/>
                  </a:lnTo>
                  <a:lnTo>
                    <a:pt x="331307" y="0"/>
                  </a:lnTo>
                  <a:lnTo>
                    <a:pt x="244536" y="23664"/>
                  </a:lnTo>
                  <a:lnTo>
                    <a:pt x="78882" y="212978"/>
                  </a:lnTo>
                  <a:lnTo>
                    <a:pt x="0" y="536389"/>
                  </a:lnTo>
                  <a:lnTo>
                    <a:pt x="149877" y="820359"/>
                  </a:lnTo>
                  <a:lnTo>
                    <a:pt x="244536" y="962345"/>
                  </a:lnTo>
                </a:path>
              </a:pathLst>
            </a:custGeom>
            <a:solidFill>
              <a:srgbClr val="D7D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pic>
        <p:nvPicPr>
          <p:cNvPr id="79883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997869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4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69" y="2000251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Straight Arrow Connector 30"/>
          <p:cNvCxnSpPr/>
          <p:nvPr/>
        </p:nvCxnSpPr>
        <p:spPr bwMode="auto">
          <a:xfrm flipH="1" flipV="1">
            <a:off x="7068741" y="1634729"/>
            <a:ext cx="22622" cy="61793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8301"/>
      </p:ext>
    </p:extLst>
  </p:cSld>
  <p:clrMapOvr>
    <a:masterClrMapping/>
  </p:clrMapOvr>
  <p:transition spd="slow" advTm="176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38605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607600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1923" name="TextBox 22"/>
          <p:cNvSpPr txBox="1">
            <a:spLocks noChangeArrowheads="1"/>
          </p:cNvSpPr>
          <p:nvPr/>
        </p:nvSpPr>
        <p:spPr bwMode="auto">
          <a:xfrm>
            <a:off x="2703910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sp>
        <p:nvSpPr>
          <p:cNvPr id="81924" name="TextBox 30"/>
          <p:cNvSpPr txBox="1">
            <a:spLocks noChangeArrowheads="1"/>
          </p:cNvSpPr>
          <p:nvPr/>
        </p:nvSpPr>
        <p:spPr bwMode="auto">
          <a:xfrm>
            <a:off x="4673204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sp>
        <p:nvSpPr>
          <p:cNvPr id="81925" name="TextBox 24"/>
          <p:cNvSpPr txBox="1">
            <a:spLocks noChangeArrowheads="1"/>
          </p:cNvSpPr>
          <p:nvPr/>
        </p:nvSpPr>
        <p:spPr bwMode="auto">
          <a:xfrm>
            <a:off x="2703910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sp>
        <p:nvSpPr>
          <p:cNvPr id="81926" name="TextBox 31"/>
          <p:cNvSpPr txBox="1">
            <a:spLocks noChangeArrowheads="1"/>
          </p:cNvSpPr>
          <p:nvPr/>
        </p:nvSpPr>
        <p:spPr bwMode="auto">
          <a:xfrm>
            <a:off x="4673204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pic>
        <p:nvPicPr>
          <p:cNvPr id="81927" name="Picture 16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20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Connector 35"/>
          <p:cNvCxnSpPr/>
          <p:nvPr/>
        </p:nvCxnSpPr>
        <p:spPr bwMode="auto">
          <a:xfrm>
            <a:off x="1638301" y="1527572"/>
            <a:ext cx="3536156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1930" name="Group 37"/>
          <p:cNvGrpSpPr>
            <a:grpSpLocks/>
          </p:cNvGrpSpPr>
          <p:nvPr/>
        </p:nvGrpSpPr>
        <p:grpSpPr bwMode="auto">
          <a:xfrm>
            <a:off x="6192441" y="642938"/>
            <a:ext cx="1808559" cy="2476500"/>
            <a:chOff x="9855200" y="2438400"/>
            <a:chExt cx="2170248" cy="2971899"/>
          </a:xfrm>
        </p:grpSpPr>
        <p:pic>
          <p:nvPicPr>
            <p:cNvPr id="81934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200" y="2438400"/>
              <a:ext cx="2170248" cy="297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935" name="Freeform 25"/>
            <p:cNvSpPr>
              <a:spLocks/>
            </p:cNvSpPr>
            <p:nvPr/>
          </p:nvSpPr>
          <p:spPr bwMode="auto">
            <a:xfrm>
              <a:off x="10578171" y="3657600"/>
              <a:ext cx="709944" cy="964810"/>
            </a:xfrm>
            <a:custGeom>
              <a:avLst/>
              <a:gdLst>
                <a:gd name="T0" fmla="*/ 173542 w 709944"/>
                <a:gd name="T1" fmla="*/ 666194 h 978121"/>
                <a:gd name="T2" fmla="*/ 276089 w 709944"/>
                <a:gd name="T3" fmla="*/ 938729 h 978121"/>
                <a:gd name="T4" fmla="*/ 560067 w 709944"/>
                <a:gd name="T5" fmla="*/ 938729 h 978121"/>
                <a:gd name="T6" fmla="*/ 709944 w 709944"/>
                <a:gd name="T7" fmla="*/ 560208 h 978121"/>
                <a:gd name="T8" fmla="*/ 607397 w 709944"/>
                <a:gd name="T9" fmla="*/ 90845 h 978121"/>
                <a:gd name="T10" fmla="*/ 441743 w 709944"/>
                <a:gd name="T11" fmla="*/ 22711 h 978121"/>
                <a:gd name="T12" fmla="*/ 331307 w 709944"/>
                <a:gd name="T13" fmla="*/ 0 h 978121"/>
                <a:gd name="T14" fmla="*/ 244536 w 709944"/>
                <a:gd name="T15" fmla="*/ 22711 h 978121"/>
                <a:gd name="T16" fmla="*/ 78882 w 709944"/>
                <a:gd name="T17" fmla="*/ 204401 h 978121"/>
                <a:gd name="T18" fmla="*/ 0 w 709944"/>
                <a:gd name="T19" fmla="*/ 514787 h 978121"/>
                <a:gd name="T20" fmla="*/ 149877 w 709944"/>
                <a:gd name="T21" fmla="*/ 787321 h 978121"/>
                <a:gd name="T22" fmla="*/ 244536 w 709944"/>
                <a:gd name="T23" fmla="*/ 923589 h 978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9944" h="978121">
                  <a:moveTo>
                    <a:pt x="173542" y="694150"/>
                  </a:moveTo>
                  <a:lnTo>
                    <a:pt x="276089" y="978121"/>
                  </a:lnTo>
                  <a:lnTo>
                    <a:pt x="560067" y="978121"/>
                  </a:lnTo>
                  <a:lnTo>
                    <a:pt x="709944" y="583717"/>
                  </a:lnTo>
                  <a:lnTo>
                    <a:pt x="607397" y="94657"/>
                  </a:lnTo>
                  <a:lnTo>
                    <a:pt x="441743" y="23664"/>
                  </a:lnTo>
                  <a:lnTo>
                    <a:pt x="331307" y="0"/>
                  </a:lnTo>
                  <a:lnTo>
                    <a:pt x="244536" y="23664"/>
                  </a:lnTo>
                  <a:lnTo>
                    <a:pt x="78882" y="212978"/>
                  </a:lnTo>
                  <a:lnTo>
                    <a:pt x="0" y="536389"/>
                  </a:lnTo>
                  <a:lnTo>
                    <a:pt x="149877" y="820359"/>
                  </a:lnTo>
                  <a:lnTo>
                    <a:pt x="244536" y="962345"/>
                  </a:lnTo>
                </a:path>
              </a:pathLst>
            </a:custGeom>
            <a:solidFill>
              <a:srgbClr val="D7D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cxnSp>
        <p:nvCxnSpPr>
          <p:cNvPr id="28" name="Straight Arrow Connector 27"/>
          <p:cNvCxnSpPr/>
          <p:nvPr/>
        </p:nvCxnSpPr>
        <p:spPr bwMode="auto">
          <a:xfrm flipV="1">
            <a:off x="7091363" y="1587104"/>
            <a:ext cx="46435" cy="665559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81932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997869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3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69" y="2000251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5398"/>
      </p:ext>
    </p:extLst>
  </p:cSld>
  <p:clrMapOvr>
    <a:masterClrMapping/>
  </p:clrMapOvr>
  <p:transition spd="slow" advTm="7802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38605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607600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3971" name="TextBox 22"/>
          <p:cNvSpPr txBox="1">
            <a:spLocks noChangeArrowheads="1"/>
          </p:cNvSpPr>
          <p:nvPr/>
        </p:nvSpPr>
        <p:spPr bwMode="auto">
          <a:xfrm>
            <a:off x="2703910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sp>
        <p:nvSpPr>
          <p:cNvPr id="83972" name="TextBox 30"/>
          <p:cNvSpPr txBox="1">
            <a:spLocks noChangeArrowheads="1"/>
          </p:cNvSpPr>
          <p:nvPr/>
        </p:nvSpPr>
        <p:spPr bwMode="auto">
          <a:xfrm>
            <a:off x="4673204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sp>
        <p:nvSpPr>
          <p:cNvPr id="83973" name="TextBox 24"/>
          <p:cNvSpPr txBox="1">
            <a:spLocks noChangeArrowheads="1"/>
          </p:cNvSpPr>
          <p:nvPr/>
        </p:nvSpPr>
        <p:spPr bwMode="auto">
          <a:xfrm>
            <a:off x="2703910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sp>
        <p:nvSpPr>
          <p:cNvPr id="83974" name="TextBox 31"/>
          <p:cNvSpPr txBox="1">
            <a:spLocks noChangeArrowheads="1"/>
          </p:cNvSpPr>
          <p:nvPr/>
        </p:nvSpPr>
        <p:spPr bwMode="auto">
          <a:xfrm>
            <a:off x="4673204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pic>
        <p:nvPicPr>
          <p:cNvPr id="83975" name="Picture 4" descr="AA0263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54" y="401241"/>
            <a:ext cx="104417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Picture 15" descr="AA0263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54" y="401241"/>
            <a:ext cx="104417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7" name="Picture 16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8" name="Picture 20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Connector 35"/>
          <p:cNvCxnSpPr/>
          <p:nvPr/>
        </p:nvCxnSpPr>
        <p:spPr bwMode="auto">
          <a:xfrm>
            <a:off x="1638301" y="1527572"/>
            <a:ext cx="3536156" cy="0"/>
          </a:xfrm>
          <a:prstGeom prst="lin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3980" name="Group 37"/>
          <p:cNvGrpSpPr>
            <a:grpSpLocks/>
          </p:cNvGrpSpPr>
          <p:nvPr/>
        </p:nvGrpSpPr>
        <p:grpSpPr bwMode="auto">
          <a:xfrm>
            <a:off x="6192441" y="642938"/>
            <a:ext cx="1808559" cy="2476500"/>
            <a:chOff x="9855200" y="2438400"/>
            <a:chExt cx="2170248" cy="2971899"/>
          </a:xfrm>
        </p:grpSpPr>
        <p:pic>
          <p:nvPicPr>
            <p:cNvPr id="83984" name="Picture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200" y="2438400"/>
              <a:ext cx="2170248" cy="297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85" name="Freeform 25"/>
            <p:cNvSpPr>
              <a:spLocks/>
            </p:cNvSpPr>
            <p:nvPr/>
          </p:nvSpPr>
          <p:spPr bwMode="auto">
            <a:xfrm>
              <a:off x="10578171" y="3657600"/>
              <a:ext cx="709944" cy="964810"/>
            </a:xfrm>
            <a:custGeom>
              <a:avLst/>
              <a:gdLst>
                <a:gd name="T0" fmla="*/ 173542 w 709944"/>
                <a:gd name="T1" fmla="*/ 666194 h 978121"/>
                <a:gd name="T2" fmla="*/ 276089 w 709944"/>
                <a:gd name="T3" fmla="*/ 938729 h 978121"/>
                <a:gd name="T4" fmla="*/ 560067 w 709944"/>
                <a:gd name="T5" fmla="*/ 938729 h 978121"/>
                <a:gd name="T6" fmla="*/ 709944 w 709944"/>
                <a:gd name="T7" fmla="*/ 560208 h 978121"/>
                <a:gd name="T8" fmla="*/ 607397 w 709944"/>
                <a:gd name="T9" fmla="*/ 90845 h 978121"/>
                <a:gd name="T10" fmla="*/ 441743 w 709944"/>
                <a:gd name="T11" fmla="*/ 22711 h 978121"/>
                <a:gd name="T12" fmla="*/ 331307 w 709944"/>
                <a:gd name="T13" fmla="*/ 0 h 978121"/>
                <a:gd name="T14" fmla="*/ 244536 w 709944"/>
                <a:gd name="T15" fmla="*/ 22711 h 978121"/>
                <a:gd name="T16" fmla="*/ 78882 w 709944"/>
                <a:gd name="T17" fmla="*/ 204401 h 978121"/>
                <a:gd name="T18" fmla="*/ 0 w 709944"/>
                <a:gd name="T19" fmla="*/ 514787 h 978121"/>
                <a:gd name="T20" fmla="*/ 149877 w 709944"/>
                <a:gd name="T21" fmla="*/ 787321 h 978121"/>
                <a:gd name="T22" fmla="*/ 244536 w 709944"/>
                <a:gd name="T23" fmla="*/ 923589 h 978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9944" h="978121">
                  <a:moveTo>
                    <a:pt x="173542" y="694150"/>
                  </a:moveTo>
                  <a:lnTo>
                    <a:pt x="276089" y="978121"/>
                  </a:lnTo>
                  <a:lnTo>
                    <a:pt x="560067" y="978121"/>
                  </a:lnTo>
                  <a:lnTo>
                    <a:pt x="709944" y="583717"/>
                  </a:lnTo>
                  <a:lnTo>
                    <a:pt x="607397" y="94657"/>
                  </a:lnTo>
                  <a:lnTo>
                    <a:pt x="441743" y="23664"/>
                  </a:lnTo>
                  <a:lnTo>
                    <a:pt x="331307" y="0"/>
                  </a:lnTo>
                  <a:lnTo>
                    <a:pt x="244536" y="23664"/>
                  </a:lnTo>
                  <a:lnTo>
                    <a:pt x="78882" y="212978"/>
                  </a:lnTo>
                  <a:lnTo>
                    <a:pt x="0" y="536389"/>
                  </a:lnTo>
                  <a:lnTo>
                    <a:pt x="149877" y="820359"/>
                  </a:lnTo>
                  <a:lnTo>
                    <a:pt x="244536" y="962345"/>
                  </a:lnTo>
                </a:path>
              </a:pathLst>
            </a:custGeom>
            <a:solidFill>
              <a:srgbClr val="D7D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pic>
        <p:nvPicPr>
          <p:cNvPr id="83981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997869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82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69" y="2000251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 bwMode="auto">
          <a:xfrm flipV="1">
            <a:off x="7091363" y="1587104"/>
            <a:ext cx="46435" cy="665559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50117"/>
      </p:ext>
    </p:extLst>
  </p:cSld>
  <p:clrMapOvr>
    <a:masterClrMapping/>
  </p:clrMapOvr>
  <p:transition spd="slow" advTm="837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607600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6018" name="TextBox 30"/>
          <p:cNvSpPr txBox="1">
            <a:spLocks noChangeArrowheads="1"/>
          </p:cNvSpPr>
          <p:nvPr/>
        </p:nvSpPr>
        <p:spPr bwMode="auto">
          <a:xfrm>
            <a:off x="4673204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sp>
        <p:nvSpPr>
          <p:cNvPr id="86019" name="TextBox 31"/>
          <p:cNvSpPr txBox="1">
            <a:spLocks noChangeArrowheads="1"/>
          </p:cNvSpPr>
          <p:nvPr/>
        </p:nvSpPr>
        <p:spPr bwMode="auto">
          <a:xfrm>
            <a:off x="4673204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38605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6021" name="TextBox 22"/>
          <p:cNvSpPr txBox="1">
            <a:spLocks noChangeArrowheads="1"/>
          </p:cNvSpPr>
          <p:nvPr/>
        </p:nvSpPr>
        <p:spPr bwMode="auto">
          <a:xfrm>
            <a:off x="2703910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sp>
        <p:nvSpPr>
          <p:cNvPr id="86022" name="TextBox 28"/>
          <p:cNvSpPr txBox="1">
            <a:spLocks noChangeArrowheads="1"/>
          </p:cNvSpPr>
          <p:nvPr/>
        </p:nvSpPr>
        <p:spPr bwMode="auto">
          <a:xfrm>
            <a:off x="2702719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pic>
        <p:nvPicPr>
          <p:cNvPr id="86023" name="Picture 16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4" name="Picture 17" descr="AA0263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99322"/>
            <a:ext cx="521494" cy="36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5" name="Picture 20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6" name="Picture 21" descr="AA0263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4099322"/>
            <a:ext cx="521494" cy="36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7" name="TextBox 23"/>
          <p:cNvSpPr txBox="1">
            <a:spLocks noChangeArrowheads="1"/>
          </p:cNvSpPr>
          <p:nvPr/>
        </p:nvSpPr>
        <p:spPr bwMode="auto">
          <a:xfrm>
            <a:off x="2702719" y="4058841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sp>
        <p:nvSpPr>
          <p:cNvPr id="86028" name="TextBox 32"/>
          <p:cNvSpPr txBox="1">
            <a:spLocks noChangeArrowheads="1"/>
          </p:cNvSpPr>
          <p:nvPr/>
        </p:nvSpPr>
        <p:spPr bwMode="auto">
          <a:xfrm>
            <a:off x="4670823" y="4058841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1638301" y="1527572"/>
            <a:ext cx="3536156" cy="0"/>
          </a:xfrm>
          <a:prstGeom prst="lin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6030" name="Group 34"/>
          <p:cNvGrpSpPr>
            <a:grpSpLocks/>
          </p:cNvGrpSpPr>
          <p:nvPr/>
        </p:nvGrpSpPr>
        <p:grpSpPr bwMode="auto">
          <a:xfrm>
            <a:off x="6192441" y="642938"/>
            <a:ext cx="1808559" cy="2476500"/>
            <a:chOff x="9855200" y="2438400"/>
            <a:chExt cx="2170248" cy="2971899"/>
          </a:xfrm>
        </p:grpSpPr>
        <p:grpSp>
          <p:nvGrpSpPr>
            <p:cNvPr id="86033" name="Group 36"/>
            <p:cNvGrpSpPr>
              <a:grpSpLocks/>
            </p:cNvGrpSpPr>
            <p:nvPr/>
          </p:nvGrpSpPr>
          <p:grpSpPr bwMode="auto">
            <a:xfrm>
              <a:off x="9855200" y="2438400"/>
              <a:ext cx="2170248" cy="2971899"/>
              <a:chOff x="9855200" y="2438400"/>
              <a:chExt cx="2170248" cy="2971899"/>
            </a:xfrm>
          </p:grpSpPr>
          <p:pic>
            <p:nvPicPr>
              <p:cNvPr id="86035" name="Picture 3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5200" y="2438400"/>
                <a:ext cx="2170248" cy="2971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036" name="Freeform 39"/>
              <p:cNvSpPr>
                <a:spLocks/>
              </p:cNvSpPr>
              <p:nvPr/>
            </p:nvSpPr>
            <p:spPr bwMode="auto">
              <a:xfrm>
                <a:off x="10578171" y="3657600"/>
                <a:ext cx="709944" cy="964810"/>
              </a:xfrm>
              <a:custGeom>
                <a:avLst/>
                <a:gdLst>
                  <a:gd name="T0" fmla="*/ 173542 w 709944"/>
                  <a:gd name="T1" fmla="*/ 666194 h 978121"/>
                  <a:gd name="T2" fmla="*/ 276089 w 709944"/>
                  <a:gd name="T3" fmla="*/ 938729 h 978121"/>
                  <a:gd name="T4" fmla="*/ 560067 w 709944"/>
                  <a:gd name="T5" fmla="*/ 938729 h 978121"/>
                  <a:gd name="T6" fmla="*/ 709944 w 709944"/>
                  <a:gd name="T7" fmla="*/ 560208 h 978121"/>
                  <a:gd name="T8" fmla="*/ 607397 w 709944"/>
                  <a:gd name="T9" fmla="*/ 90845 h 978121"/>
                  <a:gd name="T10" fmla="*/ 441743 w 709944"/>
                  <a:gd name="T11" fmla="*/ 22711 h 978121"/>
                  <a:gd name="T12" fmla="*/ 331307 w 709944"/>
                  <a:gd name="T13" fmla="*/ 0 h 978121"/>
                  <a:gd name="T14" fmla="*/ 244536 w 709944"/>
                  <a:gd name="T15" fmla="*/ 22711 h 978121"/>
                  <a:gd name="T16" fmla="*/ 78882 w 709944"/>
                  <a:gd name="T17" fmla="*/ 204401 h 978121"/>
                  <a:gd name="T18" fmla="*/ 0 w 709944"/>
                  <a:gd name="T19" fmla="*/ 514787 h 978121"/>
                  <a:gd name="T20" fmla="*/ 149877 w 709944"/>
                  <a:gd name="T21" fmla="*/ 787321 h 978121"/>
                  <a:gd name="T22" fmla="*/ 244536 w 709944"/>
                  <a:gd name="T23" fmla="*/ 923589 h 97812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09944" h="978121">
                    <a:moveTo>
                      <a:pt x="173542" y="694150"/>
                    </a:moveTo>
                    <a:lnTo>
                      <a:pt x="276089" y="978121"/>
                    </a:lnTo>
                    <a:lnTo>
                      <a:pt x="560067" y="978121"/>
                    </a:lnTo>
                    <a:lnTo>
                      <a:pt x="709944" y="583717"/>
                    </a:lnTo>
                    <a:lnTo>
                      <a:pt x="607397" y="94657"/>
                    </a:lnTo>
                    <a:lnTo>
                      <a:pt x="441743" y="23664"/>
                    </a:lnTo>
                    <a:lnTo>
                      <a:pt x="331307" y="0"/>
                    </a:lnTo>
                    <a:lnTo>
                      <a:pt x="244536" y="23664"/>
                    </a:lnTo>
                    <a:lnTo>
                      <a:pt x="78882" y="212978"/>
                    </a:lnTo>
                    <a:lnTo>
                      <a:pt x="0" y="536389"/>
                    </a:lnTo>
                    <a:lnTo>
                      <a:pt x="149877" y="820359"/>
                    </a:lnTo>
                    <a:lnTo>
                      <a:pt x="244536" y="962345"/>
                    </a:lnTo>
                  </a:path>
                </a:pathLst>
              </a:custGeom>
              <a:solidFill>
                <a:srgbClr val="D7DC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 bwMode="auto">
            <a:xfrm flipV="1">
              <a:off x="10932466" y="3580010"/>
              <a:ext cx="140016" cy="790125"/>
            </a:xfrm>
            <a:prstGeom prst="straightConnector1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86031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997869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2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69" y="2000251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54196"/>
      </p:ext>
    </p:extLst>
  </p:cSld>
  <p:clrMapOvr>
    <a:masterClrMapping/>
  </p:clrMapOvr>
  <p:transition spd="slow" advTm="1138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38605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607600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8067" name="TextBox 22"/>
          <p:cNvSpPr txBox="1">
            <a:spLocks noChangeArrowheads="1"/>
          </p:cNvSpPr>
          <p:nvPr/>
        </p:nvSpPr>
        <p:spPr bwMode="auto">
          <a:xfrm>
            <a:off x="2703910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sp>
        <p:nvSpPr>
          <p:cNvPr id="88068" name="TextBox 30"/>
          <p:cNvSpPr txBox="1">
            <a:spLocks noChangeArrowheads="1"/>
          </p:cNvSpPr>
          <p:nvPr/>
        </p:nvSpPr>
        <p:spPr bwMode="auto">
          <a:xfrm>
            <a:off x="4673204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pic>
        <p:nvPicPr>
          <p:cNvPr id="88069" name="Picture 16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20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Connector 35"/>
          <p:cNvCxnSpPr/>
          <p:nvPr/>
        </p:nvCxnSpPr>
        <p:spPr bwMode="auto">
          <a:xfrm>
            <a:off x="1638301" y="1527572"/>
            <a:ext cx="3536156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8072" name="Group 37"/>
          <p:cNvGrpSpPr>
            <a:grpSpLocks/>
          </p:cNvGrpSpPr>
          <p:nvPr/>
        </p:nvGrpSpPr>
        <p:grpSpPr bwMode="auto">
          <a:xfrm>
            <a:off x="6192441" y="642938"/>
            <a:ext cx="1808559" cy="2476500"/>
            <a:chOff x="9855200" y="2438400"/>
            <a:chExt cx="2170248" cy="2971899"/>
          </a:xfrm>
        </p:grpSpPr>
        <p:pic>
          <p:nvPicPr>
            <p:cNvPr id="88081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200" y="2438400"/>
              <a:ext cx="2170248" cy="297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082" name="Freeform 25"/>
            <p:cNvSpPr>
              <a:spLocks/>
            </p:cNvSpPr>
            <p:nvPr/>
          </p:nvSpPr>
          <p:spPr bwMode="auto">
            <a:xfrm>
              <a:off x="10578171" y="3657600"/>
              <a:ext cx="709944" cy="964810"/>
            </a:xfrm>
            <a:custGeom>
              <a:avLst/>
              <a:gdLst>
                <a:gd name="T0" fmla="*/ 173542 w 709944"/>
                <a:gd name="T1" fmla="*/ 666194 h 978121"/>
                <a:gd name="T2" fmla="*/ 276089 w 709944"/>
                <a:gd name="T3" fmla="*/ 938729 h 978121"/>
                <a:gd name="T4" fmla="*/ 560067 w 709944"/>
                <a:gd name="T5" fmla="*/ 938729 h 978121"/>
                <a:gd name="T6" fmla="*/ 709944 w 709944"/>
                <a:gd name="T7" fmla="*/ 560208 h 978121"/>
                <a:gd name="T8" fmla="*/ 607397 w 709944"/>
                <a:gd name="T9" fmla="*/ 90845 h 978121"/>
                <a:gd name="T10" fmla="*/ 441743 w 709944"/>
                <a:gd name="T11" fmla="*/ 22711 h 978121"/>
                <a:gd name="T12" fmla="*/ 331307 w 709944"/>
                <a:gd name="T13" fmla="*/ 0 h 978121"/>
                <a:gd name="T14" fmla="*/ 244536 w 709944"/>
                <a:gd name="T15" fmla="*/ 22711 h 978121"/>
                <a:gd name="T16" fmla="*/ 78882 w 709944"/>
                <a:gd name="T17" fmla="*/ 204401 h 978121"/>
                <a:gd name="T18" fmla="*/ 0 w 709944"/>
                <a:gd name="T19" fmla="*/ 514787 h 978121"/>
                <a:gd name="T20" fmla="*/ 149877 w 709944"/>
                <a:gd name="T21" fmla="*/ 787321 h 978121"/>
                <a:gd name="T22" fmla="*/ 244536 w 709944"/>
                <a:gd name="T23" fmla="*/ 923589 h 978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9944" h="978121">
                  <a:moveTo>
                    <a:pt x="173542" y="694150"/>
                  </a:moveTo>
                  <a:lnTo>
                    <a:pt x="276089" y="978121"/>
                  </a:lnTo>
                  <a:lnTo>
                    <a:pt x="560067" y="978121"/>
                  </a:lnTo>
                  <a:lnTo>
                    <a:pt x="709944" y="583717"/>
                  </a:lnTo>
                  <a:lnTo>
                    <a:pt x="607397" y="94657"/>
                  </a:lnTo>
                  <a:lnTo>
                    <a:pt x="441743" y="23664"/>
                  </a:lnTo>
                  <a:lnTo>
                    <a:pt x="331307" y="0"/>
                  </a:lnTo>
                  <a:lnTo>
                    <a:pt x="244536" y="23664"/>
                  </a:lnTo>
                  <a:lnTo>
                    <a:pt x="78882" y="212978"/>
                  </a:lnTo>
                  <a:lnTo>
                    <a:pt x="0" y="536389"/>
                  </a:lnTo>
                  <a:lnTo>
                    <a:pt x="149877" y="820359"/>
                  </a:lnTo>
                  <a:lnTo>
                    <a:pt x="244536" y="962345"/>
                  </a:lnTo>
                </a:path>
              </a:pathLst>
            </a:custGeom>
            <a:solidFill>
              <a:srgbClr val="D7D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pic>
        <p:nvPicPr>
          <p:cNvPr id="88073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997869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4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69" y="2000251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5" name="Picture 21" descr="AA0263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99322"/>
            <a:ext cx="521494" cy="36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6" name="Picture 23" descr="AA0263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4099322"/>
            <a:ext cx="521494" cy="36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7" name="TextBox 24"/>
          <p:cNvSpPr txBox="1">
            <a:spLocks noChangeArrowheads="1"/>
          </p:cNvSpPr>
          <p:nvPr/>
        </p:nvSpPr>
        <p:spPr bwMode="auto">
          <a:xfrm>
            <a:off x="2702719" y="4058841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sp>
        <p:nvSpPr>
          <p:cNvPr id="88078" name="TextBox 26"/>
          <p:cNvSpPr txBox="1">
            <a:spLocks noChangeArrowheads="1"/>
          </p:cNvSpPr>
          <p:nvPr/>
        </p:nvSpPr>
        <p:spPr bwMode="auto">
          <a:xfrm>
            <a:off x="4670823" y="4058841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pic>
        <p:nvPicPr>
          <p:cNvPr id="88079" name="Picture 29" descr="AA02635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/>
          <p:nvPr/>
        </p:nvCxnSpPr>
        <p:spPr bwMode="auto">
          <a:xfrm flipV="1">
            <a:off x="7091363" y="1594248"/>
            <a:ext cx="115491" cy="658415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3778"/>
      </p:ext>
    </p:extLst>
  </p:cSld>
  <p:clrMapOvr>
    <a:masterClrMapping/>
  </p:clrMapOvr>
  <p:transition spd="slow" advTm="692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38605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607600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Key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Value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0115" name="TextBox 22"/>
          <p:cNvSpPr txBox="1">
            <a:spLocks noChangeArrowheads="1"/>
          </p:cNvSpPr>
          <p:nvPr/>
        </p:nvSpPr>
        <p:spPr bwMode="auto">
          <a:xfrm>
            <a:off x="2703910" y="3656410"/>
            <a:ext cx="304101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2</a:t>
            </a:r>
          </a:p>
        </p:txBody>
      </p:sp>
      <p:sp>
        <p:nvSpPr>
          <p:cNvPr id="90116" name="TextBox 30"/>
          <p:cNvSpPr txBox="1">
            <a:spLocks noChangeArrowheads="1"/>
          </p:cNvSpPr>
          <p:nvPr/>
        </p:nvSpPr>
        <p:spPr bwMode="auto">
          <a:xfrm>
            <a:off x="4673204" y="3656410"/>
            <a:ext cx="304101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2</a:t>
            </a:r>
          </a:p>
        </p:txBody>
      </p:sp>
      <p:pic>
        <p:nvPicPr>
          <p:cNvPr id="90117" name="Picture 16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Picture 20" descr="AA0263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Connector 35"/>
          <p:cNvCxnSpPr/>
          <p:nvPr/>
        </p:nvCxnSpPr>
        <p:spPr bwMode="auto">
          <a:xfrm>
            <a:off x="1638301" y="1527572"/>
            <a:ext cx="3536156" cy="0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90120" name="Group 38"/>
          <p:cNvGrpSpPr>
            <a:grpSpLocks/>
          </p:cNvGrpSpPr>
          <p:nvPr/>
        </p:nvGrpSpPr>
        <p:grpSpPr bwMode="auto">
          <a:xfrm>
            <a:off x="6192441" y="642938"/>
            <a:ext cx="1808559" cy="2476500"/>
            <a:chOff x="9855200" y="2438400"/>
            <a:chExt cx="2170248" cy="2971899"/>
          </a:xfrm>
        </p:grpSpPr>
        <p:grpSp>
          <p:nvGrpSpPr>
            <p:cNvPr id="90128" name="Group 37"/>
            <p:cNvGrpSpPr>
              <a:grpSpLocks/>
            </p:cNvGrpSpPr>
            <p:nvPr/>
          </p:nvGrpSpPr>
          <p:grpSpPr bwMode="auto">
            <a:xfrm>
              <a:off x="9855200" y="2438400"/>
              <a:ext cx="2170248" cy="2971899"/>
              <a:chOff x="9855200" y="2438400"/>
              <a:chExt cx="2170248" cy="2971899"/>
            </a:xfrm>
          </p:grpSpPr>
          <p:pic>
            <p:nvPicPr>
              <p:cNvPr id="90130" name="Picture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55200" y="2438400"/>
                <a:ext cx="2170248" cy="2971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131" name="Freeform 25"/>
              <p:cNvSpPr>
                <a:spLocks/>
              </p:cNvSpPr>
              <p:nvPr/>
            </p:nvSpPr>
            <p:spPr bwMode="auto">
              <a:xfrm>
                <a:off x="10578171" y="3657600"/>
                <a:ext cx="709944" cy="964810"/>
              </a:xfrm>
              <a:custGeom>
                <a:avLst/>
                <a:gdLst>
                  <a:gd name="T0" fmla="*/ 173542 w 709944"/>
                  <a:gd name="T1" fmla="*/ 666194 h 978121"/>
                  <a:gd name="T2" fmla="*/ 276089 w 709944"/>
                  <a:gd name="T3" fmla="*/ 938729 h 978121"/>
                  <a:gd name="T4" fmla="*/ 560067 w 709944"/>
                  <a:gd name="T5" fmla="*/ 938729 h 978121"/>
                  <a:gd name="T6" fmla="*/ 709944 w 709944"/>
                  <a:gd name="T7" fmla="*/ 560208 h 978121"/>
                  <a:gd name="T8" fmla="*/ 607397 w 709944"/>
                  <a:gd name="T9" fmla="*/ 90845 h 978121"/>
                  <a:gd name="T10" fmla="*/ 441743 w 709944"/>
                  <a:gd name="T11" fmla="*/ 22711 h 978121"/>
                  <a:gd name="T12" fmla="*/ 331307 w 709944"/>
                  <a:gd name="T13" fmla="*/ 0 h 978121"/>
                  <a:gd name="T14" fmla="*/ 244536 w 709944"/>
                  <a:gd name="T15" fmla="*/ 22711 h 978121"/>
                  <a:gd name="T16" fmla="*/ 78882 w 709944"/>
                  <a:gd name="T17" fmla="*/ 204401 h 978121"/>
                  <a:gd name="T18" fmla="*/ 0 w 709944"/>
                  <a:gd name="T19" fmla="*/ 514787 h 978121"/>
                  <a:gd name="T20" fmla="*/ 149877 w 709944"/>
                  <a:gd name="T21" fmla="*/ 787321 h 978121"/>
                  <a:gd name="T22" fmla="*/ 244536 w 709944"/>
                  <a:gd name="T23" fmla="*/ 923589 h 97812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709944" h="978121">
                    <a:moveTo>
                      <a:pt x="173542" y="694150"/>
                    </a:moveTo>
                    <a:lnTo>
                      <a:pt x="276089" y="978121"/>
                    </a:lnTo>
                    <a:lnTo>
                      <a:pt x="560067" y="978121"/>
                    </a:lnTo>
                    <a:lnTo>
                      <a:pt x="709944" y="583717"/>
                    </a:lnTo>
                    <a:lnTo>
                      <a:pt x="607397" y="94657"/>
                    </a:lnTo>
                    <a:lnTo>
                      <a:pt x="441743" y="23664"/>
                    </a:lnTo>
                    <a:lnTo>
                      <a:pt x="331307" y="0"/>
                    </a:lnTo>
                    <a:lnTo>
                      <a:pt x="244536" y="23664"/>
                    </a:lnTo>
                    <a:lnTo>
                      <a:pt x="78882" y="212978"/>
                    </a:lnTo>
                    <a:lnTo>
                      <a:pt x="0" y="536389"/>
                    </a:lnTo>
                    <a:lnTo>
                      <a:pt x="149877" y="820359"/>
                    </a:lnTo>
                    <a:lnTo>
                      <a:pt x="244536" y="962345"/>
                    </a:lnTo>
                  </a:path>
                </a:pathLst>
              </a:custGeom>
              <a:solidFill>
                <a:srgbClr val="D7DC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  <p:cxnSp>
          <p:nvCxnSpPr>
            <p:cNvPr id="28" name="Straight Arrow Connector 27"/>
            <p:cNvCxnSpPr/>
            <p:nvPr/>
          </p:nvCxnSpPr>
          <p:spPr bwMode="auto">
            <a:xfrm flipV="1">
              <a:off x="10932466" y="3594298"/>
              <a:ext cx="208595" cy="775837"/>
            </a:xfrm>
            <a:prstGeom prst="straightConnector1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90121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31" y="1997869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69" y="2000251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3" name="TextBox 18"/>
          <p:cNvSpPr txBox="1">
            <a:spLocks noChangeArrowheads="1"/>
          </p:cNvSpPr>
          <p:nvPr/>
        </p:nvSpPr>
        <p:spPr bwMode="auto">
          <a:xfrm>
            <a:off x="5514975" y="3607594"/>
            <a:ext cx="539742" cy="57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3450">
                <a:solidFill>
                  <a:srgbClr val="008000"/>
                </a:solidFill>
                <a:latin typeface="Gotham Book" charset="0"/>
              </a:rPr>
              <a:t>✔</a:t>
            </a:r>
          </a:p>
        </p:txBody>
      </p:sp>
      <p:pic>
        <p:nvPicPr>
          <p:cNvPr id="90124" name="Picture 21" descr="AA0263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99322"/>
            <a:ext cx="521494" cy="36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5" name="Picture 23" descr="AA0263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4099322"/>
            <a:ext cx="521494" cy="36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6" name="TextBox 24"/>
          <p:cNvSpPr txBox="1">
            <a:spLocks noChangeArrowheads="1"/>
          </p:cNvSpPr>
          <p:nvPr/>
        </p:nvSpPr>
        <p:spPr bwMode="auto">
          <a:xfrm>
            <a:off x="2702719" y="4058841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sp>
        <p:nvSpPr>
          <p:cNvPr id="90127" name="TextBox 26"/>
          <p:cNvSpPr txBox="1">
            <a:spLocks noChangeArrowheads="1"/>
          </p:cNvSpPr>
          <p:nvPr/>
        </p:nvSpPr>
        <p:spPr bwMode="auto">
          <a:xfrm>
            <a:off x="4670823" y="4058841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94892"/>
      </p:ext>
    </p:extLst>
  </p:cSld>
  <p:clrMapOvr>
    <a:masterClrMapping/>
  </p:clrMapOvr>
  <p:transition spd="slow" advTm="13378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Eventually Consistent Version</a:t>
            </a:r>
          </a:p>
        </p:txBody>
      </p:sp>
      <p:sp>
        <p:nvSpPr>
          <p:cNvPr id="9216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/>
              <a:t>What could go wrong?</a:t>
            </a:r>
          </a:p>
        </p:txBody>
      </p:sp>
      <p:sp>
        <p:nvSpPr>
          <p:cNvPr id="92163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607600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Item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Count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673204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673204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636294" y="3656410"/>
            <a:ext cx="304101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 dirty="0">
                <a:solidFill>
                  <a:srgbClr val="7030A0"/>
                </a:solidFill>
                <a:latin typeface="Gotham Book" charset="0"/>
              </a:rPr>
              <a:t>2</a:t>
            </a:r>
          </a:p>
        </p:txBody>
      </p:sp>
      <p:pic>
        <p:nvPicPr>
          <p:cNvPr id="15" name="Picture 14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38605" y="3375422"/>
          <a:ext cx="1567160" cy="112514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7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28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Item</a:t>
                      </a: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otham Book"/>
                          <a:ea typeface="Gotham Book"/>
                          <a:cs typeface="Gotham Book"/>
                        </a:rPr>
                        <a:t>Count</a:t>
                      </a: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28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otham Book"/>
                        <a:ea typeface="Gotham Book"/>
                        <a:cs typeface="Gotham Book"/>
                      </a:endParaRPr>
                    </a:p>
                  </a:txBody>
                  <a:tcPr marL="48221" marR="48221" marT="24110" marB="241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703910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2702719" y="3656410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879998" y="401241"/>
            <a:ext cx="726281" cy="723900"/>
            <a:chOff x="787400" y="2209800"/>
            <a:chExt cx="1378298" cy="1371600"/>
          </a:xfrm>
        </p:grpSpPr>
        <p:pic>
          <p:nvPicPr>
            <p:cNvPr id="10" name="Picture 9" descr="AA026359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400" y="2209800"/>
              <a:ext cx="1378298" cy="1371600"/>
            </a:xfrm>
            <a:prstGeom prst="rect">
              <a:avLst/>
            </a:prstGeom>
          </p:spPr>
        </p:pic>
        <p:sp>
          <p:nvSpPr>
            <p:cNvPr id="93213" name="TextBox 1"/>
            <p:cNvSpPr txBox="1">
              <a:spLocks noChangeArrowheads="1"/>
            </p:cNvSpPr>
            <p:nvPr/>
          </p:nvSpPr>
          <p:spPr bwMode="auto">
            <a:xfrm>
              <a:off x="1160433" y="2590801"/>
              <a:ext cx="852396" cy="962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2700">
                  <a:solidFill>
                    <a:srgbClr val="FFFF00"/>
                  </a:solidFill>
                  <a:latin typeface="Gotham Book" charset="0"/>
                </a:rPr>
                <a:t>-1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879998" y="401241"/>
            <a:ext cx="726281" cy="723900"/>
            <a:chOff x="787400" y="2209800"/>
            <a:chExt cx="1378298" cy="1371600"/>
          </a:xfrm>
        </p:grpSpPr>
        <p:pic>
          <p:nvPicPr>
            <p:cNvPr id="12" name="Picture 11" descr="AA026359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400" y="2209800"/>
              <a:ext cx="1378298" cy="1371600"/>
            </a:xfrm>
            <a:prstGeom prst="rect">
              <a:avLst/>
            </a:prstGeom>
          </p:spPr>
        </p:pic>
        <p:sp>
          <p:nvSpPr>
            <p:cNvPr id="93211" name="TextBox 12"/>
            <p:cNvSpPr txBox="1">
              <a:spLocks noChangeArrowheads="1"/>
            </p:cNvSpPr>
            <p:nvPr/>
          </p:nvSpPr>
          <p:spPr bwMode="auto">
            <a:xfrm>
              <a:off x="1160433" y="2590801"/>
              <a:ext cx="852396" cy="962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2700">
                  <a:solidFill>
                    <a:srgbClr val="FFFF00"/>
                  </a:solidFill>
                  <a:latin typeface="Gotham Book" charset="0"/>
                </a:rPr>
                <a:t>-1</a:t>
              </a:r>
            </a:p>
          </p:txBody>
        </p:sp>
      </p:grpSp>
      <p:pic>
        <p:nvPicPr>
          <p:cNvPr id="14" name="Picture 13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A0263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54" y="401241"/>
            <a:ext cx="104417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AA0263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54" y="401241"/>
            <a:ext cx="104417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AA0263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AA0263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99322"/>
            <a:ext cx="521494" cy="36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AA0263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3696891"/>
            <a:ext cx="321469" cy="32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AA02634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291" y="4099322"/>
            <a:ext cx="521494" cy="36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702719" y="4058841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1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670823" y="4058841"/>
            <a:ext cx="220745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latin typeface="Gotham Book" charset="0"/>
              </a:rPr>
              <a:t>1</a:t>
            </a: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1638301" y="1527572"/>
            <a:ext cx="3536156" cy="0"/>
          </a:xfrm>
          <a:prstGeom prst="line">
            <a:avLst/>
          </a:prstGeom>
          <a:blipFill dpi="0" rotWithShape="0">
            <a:blip r:embed="rId8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650332" y="3656410"/>
            <a:ext cx="344176" cy="46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2700" b="1">
                <a:solidFill>
                  <a:srgbClr val="000000"/>
                </a:solidFill>
                <a:latin typeface="Gotham Book" charset="0"/>
              </a:rPr>
              <a:t>0</a:t>
            </a:r>
          </a:p>
        </p:txBody>
      </p:sp>
      <p:pic>
        <p:nvPicPr>
          <p:cNvPr id="93208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621" y="1997869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209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000251"/>
            <a:ext cx="1620441" cy="13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6011422"/>
      </p:ext>
    </p:extLst>
  </p:cSld>
  <p:clrMapOvr>
    <a:masterClrMapping/>
  </p:clrMapOvr>
  <p:transition spd="slow" advTm="754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4 4.16477E-6 L 0.32194 0.0937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9" y="46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4 4.16477E-6 L 0.08763 0.32823 " pathEditMode="relative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993E-6 4.16477E-6 L 0.08763 0.32823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1" y="1641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993E-6 4.16477E-6 L 0.2868 0.3204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0" y="1602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1 -0.01172 L 0.0703 0.3205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4" y="1660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1 -0.01172 L -0.12887 0.3284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4" y="1699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993E-6 4.16477E-6 L 0.08763 0.32823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1" y="1641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993E-6 4.16477E-6 L 0.29265 0.32823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3" y="1641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187 0.09375 L 0.28958 0.3294 " pathEditMode="relative" rAng="0" ptsTypes="AA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2" grpId="0"/>
      <p:bldP spid="32" grpId="1"/>
      <p:bldP spid="34" grpId="0"/>
      <p:bldP spid="23" grpId="0"/>
      <p:bldP spid="23" grpId="1"/>
      <p:bldP spid="23" grpId="2" build="allAtOnce"/>
      <p:bldP spid="29" grpId="0"/>
      <p:bldP spid="24" grpId="0"/>
      <p:bldP spid="33" grpId="0"/>
      <p:bldP spid="36" grpId="0"/>
      <p:bldP spid="3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Replicate Data (2)? 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x-none" sz="1500" dirty="0"/>
              <a:t>Replication increases availability</a:t>
            </a:r>
          </a:p>
          <a:p>
            <a:r>
              <a:rPr lang="en-US" altLang="x-none" sz="1500" dirty="0"/>
              <a:t>If one replica can’t answer, another can</a:t>
            </a:r>
          </a:p>
          <a:p>
            <a:r>
              <a:rPr lang="en-US" altLang="x-none" sz="1500" dirty="0"/>
              <a:t>Tolerate one node’s transient unavailability</a:t>
            </a:r>
          </a:p>
          <a:p>
            <a:pPr lvl="1"/>
            <a:r>
              <a:rPr lang="en-US" altLang="x-none" sz="1200" dirty="0"/>
              <a:t>Software crash, transient workload spike, JVM GC</a:t>
            </a:r>
          </a:p>
          <a:p>
            <a:r>
              <a:rPr lang="en-US" altLang="x-none" sz="1500" dirty="0"/>
              <a:t>Survive catastrophic failures</a:t>
            </a:r>
          </a:p>
          <a:p>
            <a:pPr lvl="1"/>
            <a:r>
              <a:rPr lang="en-US" altLang="x-none" sz="1350" dirty="0"/>
              <a:t>Avoid correlation: place replicas on a different rack, different datacenter </a:t>
            </a:r>
            <a:endParaRPr lang="en-US" altLang="x-none" sz="1500" dirty="0"/>
          </a:p>
          <a:p>
            <a:r>
              <a:rPr lang="en-US" altLang="x-none" sz="1500" dirty="0"/>
              <a:t>An “alternative” to logging</a:t>
            </a:r>
          </a:p>
          <a:p>
            <a:pPr lvl="1"/>
            <a:r>
              <a:rPr lang="en-US" altLang="x-none" sz="1200" dirty="0"/>
              <a:t>Actually, logging </a:t>
            </a:r>
            <a:r>
              <a:rPr lang="en-US" altLang="x-none" sz="1200" i="1" dirty="0"/>
              <a:t>is</a:t>
            </a:r>
            <a:r>
              <a:rPr lang="en-US" altLang="x-none" sz="1200" dirty="0"/>
              <a:t> a form of replication!</a:t>
            </a:r>
          </a:p>
          <a:p>
            <a:pPr lvl="1"/>
            <a:r>
              <a:rPr lang="en-US" altLang="x-none" sz="1200" dirty="0"/>
              <a:t>But full process replication recovers faster</a:t>
            </a:r>
          </a:p>
          <a:p>
            <a:pPr lvl="2"/>
            <a:r>
              <a:rPr lang="en-US" altLang="x-none" sz="1050" dirty="0"/>
              <a:t>Log-based recovery requires “interpreting” the 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3786" y="3184072"/>
            <a:ext cx="3474780" cy="19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72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What, me worry?</a:t>
            </a:r>
          </a:p>
        </p:txBody>
      </p:sp>
      <p:sp>
        <p:nvSpPr>
          <p:cNvPr id="952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800"/>
              <a:t>How often does inconsistency occur?</a:t>
            </a:r>
          </a:p>
          <a:p>
            <a:pPr lvl="1"/>
            <a:r>
              <a:rPr lang="en-US" altLang="x-none" sz="1500"/>
              <a:t>E.g. What are the odds of a </a:t>
            </a:r>
            <a:r>
              <a:rPr lang="en-US" altLang="en-US" sz="1500"/>
              <a:t>“</a:t>
            </a:r>
            <a:r>
              <a:rPr lang="en-US" altLang="x-none" sz="1500"/>
              <a:t>stale read</a:t>
            </a:r>
            <a:r>
              <a:rPr lang="en-US" altLang="en-US" sz="1500"/>
              <a:t>”</a:t>
            </a:r>
            <a:r>
              <a:rPr lang="en-US" altLang="x-none" sz="1500"/>
              <a:t>?</a:t>
            </a:r>
          </a:p>
          <a:p>
            <a:pPr lvl="1"/>
            <a:r>
              <a:rPr lang="en-US" altLang="x-none" sz="1500"/>
              <a:t>P.B.S. Study at Berkeley (pbs.cs.berkeley.edu)</a:t>
            </a:r>
          </a:p>
          <a:p>
            <a:pPr lvl="2"/>
            <a:r>
              <a:rPr lang="en-US" altLang="x-none" sz="1350"/>
              <a:t>Based on LinkedIn and Yammer traces</a:t>
            </a:r>
          </a:p>
          <a:p>
            <a:pPr lvl="2"/>
            <a:r>
              <a:rPr lang="en-US" altLang="x-none" sz="1350"/>
              <a:t>Stale reads are pretty rare</a:t>
            </a:r>
          </a:p>
          <a:p>
            <a:pPr lvl="3"/>
            <a:r>
              <a:rPr lang="en-US" altLang="x-none" sz="1200"/>
              <a:t>Esp in a single datacenter, using flash disks</a:t>
            </a:r>
          </a:p>
          <a:p>
            <a:pPr lvl="2"/>
            <a:r>
              <a:rPr lang="en-US" altLang="x-none" sz="1350"/>
              <a:t>But they happen!</a:t>
            </a:r>
          </a:p>
          <a:p>
            <a:pPr lvl="1"/>
            <a:endParaRPr lang="en-US" altLang="x-none" sz="1500"/>
          </a:p>
          <a:p>
            <a:r>
              <a:rPr lang="en-US" altLang="x-none" sz="1800"/>
              <a:t>What’s a programmer to do?</a:t>
            </a:r>
          </a:p>
          <a:p>
            <a:pPr lvl="1"/>
            <a:r>
              <a:rPr lang="en-US" altLang="x-none" sz="1500"/>
              <a:t>In terms of understanding exceptions</a:t>
            </a:r>
          </a:p>
          <a:p>
            <a:pPr lvl="2"/>
            <a:r>
              <a:rPr lang="en-US" altLang="x-none" sz="1200"/>
              <a:t>What problems could they cause in the application layer?</a:t>
            </a:r>
          </a:p>
          <a:p>
            <a:pPr lvl="1"/>
            <a:r>
              <a:rPr lang="en-US" altLang="x-none" sz="1500"/>
              <a:t>In terms of exception detection/handling (</a:t>
            </a:r>
            <a:r>
              <a:rPr lang="en-US" altLang="en-US" sz="1500"/>
              <a:t>“</a:t>
            </a:r>
            <a:r>
              <a:rPr lang="en-US" altLang="x-none" sz="1500"/>
              <a:t>apologies</a:t>
            </a:r>
            <a:r>
              <a:rPr lang="en-US" altLang="en-US" sz="1500"/>
              <a:t>”</a:t>
            </a:r>
            <a:r>
              <a:rPr lang="en-US" altLang="x-none" sz="1500"/>
              <a:t>)</a:t>
            </a:r>
            <a:endParaRPr lang="en-US" altLang="x-none" sz="1500" dirty="0"/>
          </a:p>
        </p:txBody>
      </p:sp>
      <p:sp>
        <p:nvSpPr>
          <p:cNvPr id="9523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9523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419" y="-44088"/>
            <a:ext cx="1602581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665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Application-level Reasoning (how amazon does it)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800" dirty="0"/>
              <a:t>The most interesting part of the Dynamo paper is its application-level smarts!</a:t>
            </a:r>
          </a:p>
          <a:p>
            <a:r>
              <a:rPr lang="en-US" altLang="x-none" sz="1800" dirty="0"/>
              <a:t>Basic idea:</a:t>
            </a:r>
          </a:p>
          <a:p>
            <a:pPr lvl="1"/>
            <a:r>
              <a:rPr lang="en-US" altLang="x-none" sz="1500" dirty="0"/>
              <a:t>Don</a:t>
            </a:r>
            <a:r>
              <a:rPr lang="en-US" altLang="en-US" sz="1500" dirty="0"/>
              <a:t>’</a:t>
            </a:r>
            <a:r>
              <a:rPr lang="en-US" altLang="x-none" sz="1500" dirty="0"/>
              <a:t>t mutate values in a key-value store</a:t>
            </a:r>
          </a:p>
          <a:p>
            <a:pPr lvl="1"/>
            <a:r>
              <a:rPr lang="en-US" altLang="x-none" sz="1500" dirty="0"/>
              <a:t>Accumulate “action” logs at each node monotonically</a:t>
            </a:r>
          </a:p>
          <a:p>
            <a:pPr lvl="2"/>
            <a:r>
              <a:rPr lang="en-US" altLang="x-none" sz="1350" dirty="0"/>
              <a:t>Union up a set of actions (grows monotonically)</a:t>
            </a:r>
          </a:p>
          <a:p>
            <a:pPr lvl="2"/>
            <a:r>
              <a:rPr lang="en-US" altLang="x-none" sz="1350" dirty="0"/>
              <a:t>Union is commutative/associative!</a:t>
            </a:r>
          </a:p>
          <a:p>
            <a:pPr lvl="1"/>
            <a:r>
              <a:rPr lang="en-US" altLang="x-none" sz="1500" dirty="0"/>
              <a:t>Only coordinate for checkout</a:t>
            </a:r>
          </a:p>
          <a:p>
            <a:pPr>
              <a:buFontTx/>
              <a:buNone/>
            </a:pPr>
            <a:endParaRPr lang="en-US" altLang="x-none" sz="1800" dirty="0"/>
          </a:p>
        </p:txBody>
      </p:sp>
      <p:sp>
        <p:nvSpPr>
          <p:cNvPr id="9625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070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A0263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54" y="401241"/>
            <a:ext cx="104417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AA0263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54" y="401241"/>
            <a:ext cx="104417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29"/>
          <p:cNvCxnSpPr/>
          <p:nvPr/>
        </p:nvCxnSpPr>
        <p:spPr bwMode="auto">
          <a:xfrm>
            <a:off x="1638301" y="1527572"/>
            <a:ext cx="3536156" cy="0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04" y="551260"/>
            <a:ext cx="902494" cy="34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548879"/>
            <a:ext cx="903685" cy="34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290" name="Group 16"/>
          <p:cNvGrpSpPr>
            <a:grpSpLocks/>
          </p:cNvGrpSpPr>
          <p:nvPr/>
        </p:nvGrpSpPr>
        <p:grpSpPr bwMode="auto">
          <a:xfrm>
            <a:off x="6192441" y="642938"/>
            <a:ext cx="1808559" cy="2476500"/>
            <a:chOff x="9855200" y="2438400"/>
            <a:chExt cx="2170248" cy="2971899"/>
          </a:xfrm>
        </p:grpSpPr>
        <p:pic>
          <p:nvPicPr>
            <p:cNvPr id="97293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5200" y="2438400"/>
              <a:ext cx="2170248" cy="2971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294" name="Freeform 18"/>
            <p:cNvSpPr>
              <a:spLocks/>
            </p:cNvSpPr>
            <p:nvPr/>
          </p:nvSpPr>
          <p:spPr bwMode="auto">
            <a:xfrm>
              <a:off x="10578171" y="3657600"/>
              <a:ext cx="709944" cy="964810"/>
            </a:xfrm>
            <a:custGeom>
              <a:avLst/>
              <a:gdLst>
                <a:gd name="T0" fmla="*/ 173542 w 709944"/>
                <a:gd name="T1" fmla="*/ 666194 h 978121"/>
                <a:gd name="T2" fmla="*/ 276089 w 709944"/>
                <a:gd name="T3" fmla="*/ 938729 h 978121"/>
                <a:gd name="T4" fmla="*/ 560067 w 709944"/>
                <a:gd name="T5" fmla="*/ 938729 h 978121"/>
                <a:gd name="T6" fmla="*/ 709944 w 709944"/>
                <a:gd name="T7" fmla="*/ 560208 h 978121"/>
                <a:gd name="T8" fmla="*/ 607397 w 709944"/>
                <a:gd name="T9" fmla="*/ 90845 h 978121"/>
                <a:gd name="T10" fmla="*/ 441743 w 709944"/>
                <a:gd name="T11" fmla="*/ 22711 h 978121"/>
                <a:gd name="T12" fmla="*/ 331307 w 709944"/>
                <a:gd name="T13" fmla="*/ 0 h 978121"/>
                <a:gd name="T14" fmla="*/ 244536 w 709944"/>
                <a:gd name="T15" fmla="*/ 22711 h 978121"/>
                <a:gd name="T16" fmla="*/ 78882 w 709944"/>
                <a:gd name="T17" fmla="*/ 204401 h 978121"/>
                <a:gd name="T18" fmla="*/ 0 w 709944"/>
                <a:gd name="T19" fmla="*/ 514787 h 978121"/>
                <a:gd name="T20" fmla="*/ 149877 w 709944"/>
                <a:gd name="T21" fmla="*/ 787321 h 978121"/>
                <a:gd name="T22" fmla="*/ 244536 w 709944"/>
                <a:gd name="T23" fmla="*/ 923589 h 97812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9944" h="978121">
                  <a:moveTo>
                    <a:pt x="173542" y="694150"/>
                  </a:moveTo>
                  <a:lnTo>
                    <a:pt x="276089" y="978121"/>
                  </a:lnTo>
                  <a:lnTo>
                    <a:pt x="560067" y="978121"/>
                  </a:lnTo>
                  <a:lnTo>
                    <a:pt x="709944" y="583717"/>
                  </a:lnTo>
                  <a:lnTo>
                    <a:pt x="607397" y="94657"/>
                  </a:lnTo>
                  <a:lnTo>
                    <a:pt x="441743" y="23664"/>
                  </a:lnTo>
                  <a:lnTo>
                    <a:pt x="331307" y="0"/>
                  </a:lnTo>
                  <a:lnTo>
                    <a:pt x="244536" y="23664"/>
                  </a:lnTo>
                  <a:lnTo>
                    <a:pt x="78882" y="212978"/>
                  </a:lnTo>
                  <a:lnTo>
                    <a:pt x="0" y="536389"/>
                  </a:lnTo>
                  <a:lnTo>
                    <a:pt x="149877" y="820359"/>
                  </a:lnTo>
                  <a:lnTo>
                    <a:pt x="244536" y="962345"/>
                  </a:lnTo>
                </a:path>
              </a:pathLst>
            </a:custGeom>
            <a:solidFill>
              <a:srgbClr val="D7D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cxnSp>
        <p:nvCxnSpPr>
          <p:cNvPr id="24" name="Straight Arrow Connector 23"/>
          <p:cNvCxnSpPr/>
          <p:nvPr/>
        </p:nvCxnSpPr>
        <p:spPr bwMode="auto">
          <a:xfrm flipV="1">
            <a:off x="7091363" y="1587104"/>
            <a:ext cx="46435" cy="665559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7077075" y="1602581"/>
            <a:ext cx="0" cy="663179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442425"/>
      </p:ext>
    </p:extLst>
  </p:cSld>
  <p:clrMapOvr>
    <a:masterClrMapping/>
  </p:clrMapOvr>
  <p:transition spd="slow" advTm="429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4 4.16477E-6 L 0.32194 0.0937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9" y="46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4 4.16477E-6 L -0.05882 0.2813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9" y="1406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1 -0.01172 L 0.03515 0.2815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7" y="1465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1 -0.01172 L -0.20503 0.2815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62" y="1465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993E-6 4.16477E-6 L 0.05834 0.2813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406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993E-6 4.16477E-6 L 0.2868 0.2813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0" y="140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194 0.09378 L 0.32194 0.2969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6.66667E-6 L 0.09149 0.26367 " pathEditMode="relative" ptsTypes="AA">
                                      <p:cBhvr>
                                        <p:cTn id="6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34809 0.2659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96" y="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Monotonic Logic</a:t>
            </a:r>
            <a:endParaRPr lang="en-US" altLang="x-none" dirty="0"/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x-none" sz="2100"/>
              <a:t>Merge things </a:t>
            </a:r>
            <a:r>
              <a:rPr lang="en-US" altLang="en-US" sz="2100"/>
              <a:t>“</a:t>
            </a:r>
            <a:r>
              <a:rPr lang="en-US" altLang="x-none" sz="2100"/>
              <a:t>upward</a:t>
            </a:r>
            <a:r>
              <a:rPr lang="en-US" altLang="en-US" sz="2100"/>
              <a:t>”</a:t>
            </a:r>
            <a:endParaRPr lang="en-US" altLang="ja-JP" sz="2100"/>
          </a:p>
          <a:p>
            <a:pPr lvl="1"/>
            <a:r>
              <a:rPr lang="en-US" altLang="x-none"/>
              <a:t>sets grow bigger (merge: Union)</a:t>
            </a:r>
          </a:p>
          <a:p>
            <a:pPr lvl="1"/>
            <a:r>
              <a:rPr lang="en-US" altLang="x-none"/>
              <a:t>counters go up (merge: MAX)</a:t>
            </a:r>
          </a:p>
          <a:p>
            <a:pPr lvl="1"/>
            <a:r>
              <a:rPr lang="en-US" altLang="x-none"/>
              <a:t>booleans go from false to true (merge: OR)</a:t>
            </a:r>
          </a:p>
          <a:p>
            <a:r>
              <a:rPr lang="en-US" altLang="x-none" sz="2100"/>
              <a:t>Also for the interesting merges:</a:t>
            </a:r>
          </a:p>
          <a:p>
            <a:pPr lvl="1"/>
            <a:r>
              <a:rPr lang="en-US" altLang="x-none"/>
              <a:t>Commutative</a:t>
            </a:r>
          </a:p>
          <a:p>
            <a:pPr lvl="2"/>
            <a:r>
              <a:rPr lang="en-US" altLang="x-none" sz="1500"/>
              <a:t>A merge B = B merge A</a:t>
            </a:r>
          </a:p>
          <a:p>
            <a:pPr lvl="1"/>
            <a:r>
              <a:rPr lang="en-US" altLang="x-none"/>
              <a:t>Associative</a:t>
            </a:r>
          </a:p>
          <a:p>
            <a:pPr lvl="2"/>
            <a:r>
              <a:rPr lang="en-US" altLang="x-none" sz="1500"/>
              <a:t>(A merge B) merge C = A merge (B merge C)</a:t>
            </a:r>
          </a:p>
          <a:p>
            <a:pPr lvl="1"/>
            <a:r>
              <a:rPr lang="en-US" altLang="x-none"/>
              <a:t>Idempotent</a:t>
            </a:r>
          </a:p>
          <a:p>
            <a:pPr lvl="2"/>
            <a:r>
              <a:rPr lang="en-US" altLang="x-none" sz="1500"/>
              <a:t>A merge A = A</a:t>
            </a:r>
          </a:p>
          <a:p>
            <a:endParaRPr lang="en-US" altLang="x-none" sz="2100"/>
          </a:p>
          <a:p>
            <a:endParaRPr lang="en-US" altLang="x-none" sz="2100"/>
          </a:p>
          <a:p>
            <a:pPr lvl="1"/>
            <a:endParaRPr lang="en-US" altLang="x-none" dirty="0"/>
          </a:p>
        </p:txBody>
      </p:sp>
      <p:sp>
        <p:nvSpPr>
          <p:cNvPr id="9933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75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General Monotonicity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800"/>
              <a:t>Merge things </a:t>
            </a:r>
            <a:r>
              <a:rPr lang="en-US" altLang="en-US" sz="1800"/>
              <a:t>“</a:t>
            </a:r>
            <a:r>
              <a:rPr lang="en-US" altLang="x-none" sz="1800"/>
              <a:t>upward</a:t>
            </a:r>
            <a:r>
              <a:rPr lang="en-US" altLang="en-US" sz="1800"/>
              <a:t>”</a:t>
            </a:r>
            <a:endParaRPr lang="en-US" altLang="ja-JP" sz="1800"/>
          </a:p>
          <a:p>
            <a:pPr lvl="1"/>
            <a:r>
              <a:rPr lang="en-US" altLang="x-none" sz="1500"/>
              <a:t>sets grow bigger (merge: Union)</a:t>
            </a:r>
          </a:p>
          <a:p>
            <a:pPr lvl="1"/>
            <a:r>
              <a:rPr lang="en-US" altLang="x-none" sz="1500"/>
              <a:t>counters go up (merge: MAX)</a:t>
            </a:r>
          </a:p>
          <a:p>
            <a:pPr lvl="1"/>
            <a:r>
              <a:rPr lang="en-US" altLang="x-none" sz="1500"/>
              <a:t>booleans go from false to true (merge: OR)</a:t>
            </a:r>
          </a:p>
          <a:p>
            <a:r>
              <a:rPr lang="en-US" altLang="x-none" sz="1800"/>
              <a:t>Can be partially ordered</a:t>
            </a:r>
          </a:p>
          <a:p>
            <a:pPr lvl="1"/>
            <a:r>
              <a:rPr lang="en-US" altLang="x-none" sz="1500"/>
              <a:t>E.g. sets growing</a:t>
            </a:r>
          </a:p>
          <a:p>
            <a:r>
              <a:rPr lang="en-US" altLang="x-none" sz="1800"/>
              <a:t>Note why this works!</a:t>
            </a:r>
          </a:p>
          <a:p>
            <a:pPr lvl="1"/>
            <a:r>
              <a:rPr lang="en-US" altLang="x-none" sz="1500"/>
              <a:t>Associative, Commutative, Idempotent</a:t>
            </a:r>
          </a:p>
          <a:p>
            <a:r>
              <a:rPr lang="en-US" altLang="x-none" sz="1800"/>
              <a:t>Core mathematical objects</a:t>
            </a:r>
          </a:p>
          <a:p>
            <a:pPr lvl="1"/>
            <a:r>
              <a:rPr lang="en-US" altLang="x-none" sz="1500"/>
              <a:t>Lattices &amp; Monotonic logic</a:t>
            </a:r>
          </a:p>
          <a:p>
            <a:pPr lvl="2"/>
            <a:r>
              <a:rPr lang="en-US" altLang="x-none" sz="1350"/>
              <a:t>E.g. Select/project/join/union.  But not set-difference, negation</a:t>
            </a:r>
          </a:p>
          <a:p>
            <a:endParaRPr lang="en-US" altLang="x-none" sz="1800"/>
          </a:p>
          <a:p>
            <a:pPr lvl="1"/>
            <a:endParaRPr lang="en-US" altLang="x-none" sz="1500" dirty="0"/>
          </a:p>
        </p:txBody>
      </p:sp>
      <p:sp>
        <p:nvSpPr>
          <p:cNvPr id="10342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103428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94" y="2057400"/>
            <a:ext cx="2069306" cy="156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33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CALM Theorem</a:t>
            </a:r>
          </a:p>
        </p:txBody>
      </p:sp>
      <p:sp>
        <p:nvSpPr>
          <p:cNvPr id="1044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500" dirty="0"/>
              <a:t>When can you have consistency without coordination?</a:t>
            </a:r>
          </a:p>
          <a:p>
            <a:pPr lvl="1"/>
            <a:r>
              <a:rPr lang="en-US" altLang="x-none" sz="1500" dirty="0"/>
              <a:t>Really.</a:t>
            </a:r>
          </a:p>
          <a:p>
            <a:pPr lvl="1"/>
            <a:r>
              <a:rPr lang="en-US" altLang="x-none" sz="1500" dirty="0"/>
              <a:t>I mean really.  Like </a:t>
            </a:r>
            <a:r>
              <a:rPr lang="en-US" altLang="en-US" sz="1500" dirty="0"/>
              <a:t>“</a:t>
            </a:r>
            <a:r>
              <a:rPr lang="en-US" altLang="x-none" sz="1500" dirty="0"/>
              <a:t>complexity theory</a:t>
            </a:r>
            <a:r>
              <a:rPr lang="en-US" altLang="en-US" sz="1500" dirty="0"/>
              <a:t>”</a:t>
            </a:r>
            <a:r>
              <a:rPr lang="en-US" altLang="x-none" sz="1500" dirty="0"/>
              <a:t> really.</a:t>
            </a:r>
          </a:p>
          <a:p>
            <a:pPr lvl="1"/>
            <a:r>
              <a:rPr lang="en-US" altLang="x-none" sz="1500" dirty="0"/>
              <a:t>I.e. given application X, is there </a:t>
            </a:r>
            <a:r>
              <a:rPr lang="en-US" altLang="x-none" sz="1500" i="1" dirty="0"/>
              <a:t>any</a:t>
            </a:r>
            <a:r>
              <a:rPr lang="en-US" altLang="x-none" sz="1500" dirty="0"/>
              <a:t> way to code it up to run correctly without coordination?</a:t>
            </a:r>
          </a:p>
          <a:p>
            <a:pPr lvl="1"/>
            <a:endParaRPr lang="en-US" altLang="x-none" sz="1500" dirty="0"/>
          </a:p>
          <a:p>
            <a:r>
              <a:rPr lang="en-US" altLang="x-none" sz="1500" dirty="0"/>
              <a:t>CALM: Consistency As Logical Monotonicity</a:t>
            </a:r>
          </a:p>
          <a:p>
            <a:pPr lvl="1"/>
            <a:r>
              <a:rPr lang="en-US" altLang="x-none" sz="1500" dirty="0"/>
              <a:t>Programs are eventually consistent (without coordination) </a:t>
            </a:r>
            <a:r>
              <a:rPr lang="en-US" altLang="x-none" sz="1500" dirty="0" err="1"/>
              <a:t>iff</a:t>
            </a:r>
            <a:r>
              <a:rPr lang="en-US" altLang="x-none" sz="1500" dirty="0"/>
              <a:t> they are expressible in monotonic logic.</a:t>
            </a:r>
          </a:p>
          <a:p>
            <a:pPr lvl="2"/>
            <a:r>
              <a:rPr lang="en-US" altLang="x-none" sz="1400" dirty="0"/>
              <a:t>Monotonicity =&gt; coordination can be avoided (somehow)</a:t>
            </a:r>
          </a:p>
          <a:p>
            <a:pPr lvl="2"/>
            <a:r>
              <a:rPr lang="en-US" altLang="x-none" sz="1400" dirty="0"/>
              <a:t>Non-monotonicity =&gt; coordination required</a:t>
            </a:r>
          </a:p>
        </p:txBody>
      </p:sp>
      <p:sp>
        <p:nvSpPr>
          <p:cNvPr id="10445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Example</a:t>
            </a:r>
          </a:p>
        </p:txBody>
      </p:sp>
      <p:sp>
        <p:nvSpPr>
          <p:cNvPr id="1054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/>
              <a:t>The fully monotone shopping cart</a:t>
            </a:r>
          </a:p>
        </p:txBody>
      </p:sp>
      <p:sp>
        <p:nvSpPr>
          <p:cNvPr id="10547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1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A0263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8" y="401241"/>
            <a:ext cx="726281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A0263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54" y="401241"/>
            <a:ext cx="104417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AA02634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54" y="401241"/>
            <a:ext cx="1044178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29"/>
          <p:cNvCxnSpPr/>
          <p:nvPr/>
        </p:nvCxnSpPr>
        <p:spPr bwMode="auto">
          <a:xfrm>
            <a:off x="1638301" y="1527572"/>
            <a:ext cx="3536156" cy="0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267891"/>
            <a:ext cx="903685" cy="903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604" y="270273"/>
            <a:ext cx="902494" cy="90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05501" y="2343150"/>
            <a:ext cx="1701107" cy="30008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350">
                <a:solidFill>
                  <a:srgbClr val="000000"/>
                </a:solidFill>
                <a:latin typeface="ChanticleerRomanNF" charset="0"/>
              </a:rPr>
              <a:t>A </a:t>
            </a:r>
            <a:r>
              <a:rPr lang="en-US" altLang="en-US" sz="1350">
                <a:solidFill>
                  <a:srgbClr val="000000"/>
                </a:solidFill>
                <a:latin typeface="ChanticleerRomanNF" charset="0"/>
              </a:rPr>
              <a:t>“</a:t>
            </a:r>
            <a:r>
              <a:rPr lang="en-US" altLang="x-none" sz="1350">
                <a:solidFill>
                  <a:srgbClr val="000000"/>
                </a:solidFill>
                <a:latin typeface="ChanticleerRomanNF" charset="0"/>
              </a:rPr>
              <a:t>seal</a:t>
            </a:r>
            <a:r>
              <a:rPr lang="en-US" altLang="en-US" sz="1350">
                <a:solidFill>
                  <a:srgbClr val="000000"/>
                </a:solidFill>
                <a:latin typeface="ChanticleerRomanNF" charset="0"/>
              </a:rPr>
              <a:t>”</a:t>
            </a:r>
            <a:r>
              <a:rPr lang="en-US" altLang="x-none" sz="1350">
                <a:solidFill>
                  <a:srgbClr val="000000"/>
                </a:solidFill>
                <a:latin typeface="ChanticleerRomanNF" charset="0"/>
              </a:rPr>
              <a:t> or </a:t>
            </a:r>
            <a:r>
              <a:rPr lang="en-US" altLang="en-US" sz="1350">
                <a:solidFill>
                  <a:srgbClr val="000000"/>
                </a:solidFill>
                <a:latin typeface="ChanticleerRomanNF" charset="0"/>
              </a:rPr>
              <a:t>“</a:t>
            </a:r>
            <a:r>
              <a:rPr lang="en-US" altLang="x-none" sz="1350">
                <a:solidFill>
                  <a:srgbClr val="000000"/>
                </a:solidFill>
                <a:latin typeface="ChanticleerRomanNF" charset="0"/>
              </a:rPr>
              <a:t>manifest</a:t>
            </a:r>
            <a:r>
              <a:rPr lang="en-US" altLang="en-US" sz="1350">
                <a:solidFill>
                  <a:srgbClr val="000000"/>
                </a:solidFill>
                <a:latin typeface="ChanticleerRomanNF" charset="0"/>
              </a:rPr>
              <a:t>”</a:t>
            </a:r>
            <a:endParaRPr lang="en-US" altLang="x-none" sz="1350">
              <a:solidFill>
                <a:srgbClr val="000000"/>
              </a:solidFill>
              <a:latin typeface="ChanticleerRomanNF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215879" y="2125266"/>
            <a:ext cx="539742" cy="57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450">
                <a:solidFill>
                  <a:srgbClr val="008000"/>
                </a:solidFill>
                <a:latin typeface="Gotham Book" charset="0"/>
              </a:rPr>
              <a:t>✔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76813" y="2130029"/>
            <a:ext cx="539742" cy="579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186" tIns="24092" rIns="48186" bIns="24092">
            <a:spAutoFit/>
          </a:bodyPr>
          <a:lstStyle>
            <a:lvl1pPr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 defTabSz="4572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450">
                <a:solidFill>
                  <a:srgbClr val="008000"/>
                </a:solidFill>
                <a:latin typeface="Gotham Book" charset="0"/>
              </a:rPr>
              <a:t>✔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12902"/>
      </p:ext>
    </p:extLst>
  </p:cSld>
  <p:clrMapOvr>
    <a:masterClrMapping/>
  </p:clrMapOvr>
  <p:transition spd="slow" advTm="670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4 4.16477E-6 L 0.32194 0.0937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9" y="46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4 4.16477E-6 L -0.05882 0.2813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9" y="1406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1 -0.01172 L 0.03515 0.2815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7" y="1465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1 -0.01172 L -0.20503 0.2815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62" y="1465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993E-6 4.16477E-6 L 0.05834 0.2813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406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993E-6 4.16477E-6 L 0.2868 0.2813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0" y="140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34809 0.2659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96" y="1328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6.66667E-6 L 0.09149 0.26367 " pathEditMode="relative" ptsTypes="AA">
                                      <p:cBhvr>
                                        <p:cTn id="6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194 0.09378 L 0.32194 0.29697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The Burden on App Developers</a:t>
            </a:r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x-none" sz="1800" dirty="0"/>
              <a:t>Given the tools you have</a:t>
            </a:r>
          </a:p>
          <a:p>
            <a:pPr lvl="1"/>
            <a:r>
              <a:rPr lang="en-US" altLang="x-none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Java/Eclipse, C++/</a:t>
            </a:r>
            <a:r>
              <a:rPr lang="en-US" altLang="x-none" sz="135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gdb</a:t>
            </a:r>
            <a:r>
              <a:rPr lang="en-US" altLang="x-none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 etc.</a:t>
            </a:r>
          </a:p>
          <a:p>
            <a:r>
              <a:rPr lang="en-US" altLang="x-none" sz="1800" dirty="0"/>
              <a:t>Convince yourself your app is correct</a:t>
            </a:r>
          </a:p>
          <a:p>
            <a:pPr lvl="1"/>
            <a:r>
              <a:rPr lang="en-US" altLang="x-none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 race conditions?  Fault tolerant?</a:t>
            </a:r>
          </a:p>
          <a:p>
            <a:r>
              <a:rPr lang="en-US" altLang="x-none" sz="1800" dirty="0"/>
              <a:t>Convince yourself your app will </a:t>
            </a:r>
            <a:r>
              <a:rPr lang="en-US" altLang="x-none" sz="1800" i="1" dirty="0"/>
              <a:t>remain</a:t>
            </a:r>
            <a:r>
              <a:rPr lang="en-US" altLang="x-none" sz="1800" dirty="0"/>
              <a:t> correct</a:t>
            </a:r>
          </a:p>
          <a:p>
            <a:pPr lvl="1"/>
            <a:r>
              <a:rPr lang="en-US" altLang="x-none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Even after you are replaced</a:t>
            </a:r>
          </a:p>
          <a:p>
            <a:r>
              <a:rPr lang="en-US" altLang="x-none" sz="1800" dirty="0"/>
              <a:t>Convince yourself the app plays well with others</a:t>
            </a:r>
          </a:p>
          <a:p>
            <a:pPr lvl="1"/>
            <a:r>
              <a:rPr lang="en-US" altLang="x-none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Does your eventual consistency taint somebody else</a:t>
            </a:r>
            <a:r>
              <a:rPr lang="en-US" altLang="en-US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’</a:t>
            </a:r>
            <a:r>
              <a:rPr lang="en-US" altLang="x-none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 serializable data?</a:t>
            </a:r>
          </a:p>
          <a:p>
            <a:r>
              <a:rPr lang="en-US" altLang="x-none" sz="1800" dirty="0"/>
              <a:t>Wow.  OK.  Do you miss transactions yet?</a:t>
            </a:r>
          </a:p>
          <a:p>
            <a:pPr lvl="1"/>
            <a:r>
              <a:rPr lang="en-US" altLang="x-none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Amazon reportedly replaced Dynamo</a:t>
            </a:r>
          </a:p>
          <a:p>
            <a:pPr lvl="1"/>
            <a:r>
              <a:rPr lang="en-US" altLang="x-none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Transactions increasingly practical in a datacenter </a:t>
            </a:r>
          </a:p>
          <a:p>
            <a:pPr lvl="1"/>
            <a:r>
              <a:rPr lang="en-US" altLang="x-none" sz="13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But what about global, high-performance systems?</a:t>
            </a:r>
          </a:p>
          <a:p>
            <a:pPr lvl="1"/>
            <a:endParaRPr lang="en-US" altLang="x-none" sz="1350" dirty="0"/>
          </a:p>
        </p:txBody>
      </p:sp>
      <p:sp>
        <p:nvSpPr>
          <p:cNvPr id="10854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37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589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16589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0"/>
            <a:ext cx="433506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09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Replicate Data (3)? Locality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500" dirty="0"/>
              <a:t>Replication reduces latency</a:t>
            </a:r>
          </a:p>
          <a:p>
            <a:pPr lvl="1"/>
            <a:r>
              <a:rPr lang="en-US" altLang="x-none" sz="1500" dirty="0"/>
              <a:t>Choose a </a:t>
            </a:r>
            <a:r>
              <a:rPr lang="en-US" altLang="en-US" sz="1500" dirty="0"/>
              <a:t>“</a:t>
            </a:r>
            <a:r>
              <a:rPr lang="en-US" altLang="x-none" sz="1500" dirty="0"/>
              <a:t>nearby</a:t>
            </a:r>
            <a:r>
              <a:rPr lang="en-US" altLang="en-US" sz="1500" dirty="0"/>
              <a:t>”</a:t>
            </a:r>
            <a:r>
              <a:rPr lang="en-US" altLang="x-none" sz="1500" dirty="0"/>
              <a:t> server</a:t>
            </a:r>
          </a:p>
          <a:p>
            <a:pPr lvl="2"/>
            <a:r>
              <a:rPr lang="en-US" altLang="x-none" sz="1350" dirty="0"/>
              <a:t>Particularly for geo-distributed DBs</a:t>
            </a:r>
          </a:p>
          <a:p>
            <a:pPr lvl="1"/>
            <a:r>
              <a:rPr lang="en-US" altLang="x-none" sz="1500" dirty="0"/>
              <a:t>Ask many servers and take the 1</a:t>
            </a:r>
            <a:r>
              <a:rPr lang="en-US" altLang="x-none" sz="1500" baseline="30000" dirty="0"/>
              <a:t>st</a:t>
            </a:r>
            <a:r>
              <a:rPr lang="en-US" altLang="x-none" sz="1500" dirty="0"/>
              <a:t> response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71" y="2352595"/>
            <a:ext cx="4761412" cy="256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7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691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16691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0"/>
            <a:ext cx="4335066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6" name="TextBox 5"/>
          <p:cNvSpPr txBox="1">
            <a:spLocks noChangeArrowheads="1"/>
          </p:cNvSpPr>
          <p:nvPr/>
        </p:nvSpPr>
        <p:spPr bwMode="auto">
          <a:xfrm>
            <a:off x="5200650" y="228600"/>
            <a:ext cx="1181734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1800">
                <a:solidFill>
                  <a:srgbClr val="000000"/>
                </a:solidFill>
              </a:rPr>
              <a:t>databases</a:t>
            </a:r>
          </a:p>
        </p:txBody>
      </p:sp>
      <p:sp>
        <p:nvSpPr>
          <p:cNvPr id="166917" name="Oval 6"/>
          <p:cNvSpPr>
            <a:spLocks noChangeArrowheads="1"/>
          </p:cNvSpPr>
          <p:nvPr/>
        </p:nvSpPr>
        <p:spPr bwMode="auto">
          <a:xfrm rot="-378148">
            <a:off x="2906488" y="686632"/>
            <a:ext cx="2437148" cy="68818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1500">
                <a:solidFill>
                  <a:srgbClr val="000000"/>
                </a:solidFill>
              </a:rPr>
              <a:t>Buy two apples and an orange</a:t>
            </a:r>
          </a:p>
        </p:txBody>
      </p:sp>
      <p:sp>
        <p:nvSpPr>
          <p:cNvPr id="166918" name="Oval 7"/>
          <p:cNvSpPr>
            <a:spLocks noChangeArrowheads="1"/>
          </p:cNvSpPr>
          <p:nvPr/>
        </p:nvSpPr>
        <p:spPr bwMode="auto">
          <a:xfrm rot="21049668">
            <a:off x="2840177" y="3171522"/>
            <a:ext cx="2635356" cy="68818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1500">
                <a:solidFill>
                  <a:srgbClr val="000000"/>
                </a:solidFill>
              </a:rPr>
              <a:t>Read Write Read Write Read Write..</a:t>
            </a:r>
          </a:p>
        </p:txBody>
      </p:sp>
      <p:sp>
        <p:nvSpPr>
          <p:cNvPr id="166919" name="TextBox 8"/>
          <p:cNvSpPr txBox="1">
            <a:spLocks noChangeArrowheads="1"/>
          </p:cNvSpPr>
          <p:nvPr/>
        </p:nvSpPr>
        <p:spPr bwMode="auto">
          <a:xfrm>
            <a:off x="6865144" y="4171950"/>
            <a:ext cx="11358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</a:rPr>
              <a:t>With thanks to Peter Bailis</a:t>
            </a:r>
          </a:p>
        </p:txBody>
      </p:sp>
    </p:spTree>
    <p:extLst>
      <p:ext uri="{BB962C8B-B14F-4D97-AF65-F5344CB8AC3E}">
        <p14:creationId xmlns:p14="http://schemas.microsoft.com/office/powerpoint/2010/main" val="549464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Shameless plug #1:  </a:t>
            </a:r>
            <a:r>
              <a:rPr lang="en-US" altLang="x-none" sz="3300" dirty="0">
                <a:solidFill>
                  <a:srgbClr val="FDAF24"/>
                </a:solidFill>
                <a:latin typeface="Courier" charset="0"/>
              </a:rPr>
              <a:t>&lt;~</a:t>
            </a:r>
            <a:r>
              <a:rPr lang="en-US" altLang="x-none" sz="3300" dirty="0">
                <a:latin typeface="Courier" charset="0"/>
              </a:rPr>
              <a:t> </a:t>
            </a:r>
            <a:r>
              <a:rPr lang="en-US" altLang="x-none" sz="3300" dirty="0">
                <a:solidFill>
                  <a:srgbClr val="268FA9"/>
                </a:solidFill>
                <a:latin typeface="Courier" charset="0"/>
              </a:rPr>
              <a:t>bloom</a:t>
            </a:r>
            <a:endParaRPr lang="en-US" altLang="x-none" dirty="0">
              <a:solidFill>
                <a:srgbClr val="268FA9"/>
              </a:solidFill>
              <a:latin typeface="Courier" charset="0"/>
            </a:endParaRPr>
          </a:p>
        </p:txBody>
      </p:sp>
      <p:sp>
        <p:nvSpPr>
          <p:cNvPr id="1095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500"/>
              <a:t>If you know your application you can avoid coordination</a:t>
            </a:r>
          </a:p>
          <a:p>
            <a:r>
              <a:rPr lang="en-US" altLang="x-none" sz="1500"/>
              <a:t>Really good programmers do this!</a:t>
            </a:r>
          </a:p>
          <a:p>
            <a:pPr lvl="1"/>
            <a:r>
              <a:rPr lang="en-US" altLang="x-none" sz="1500"/>
              <a:t>Maybe</a:t>
            </a:r>
          </a:p>
          <a:p>
            <a:r>
              <a:rPr lang="en-US" altLang="x-none" sz="1500"/>
              <a:t>Everyone else needs a better programming model</a:t>
            </a:r>
          </a:p>
          <a:p>
            <a:pPr lvl="1"/>
            <a:r>
              <a:rPr lang="en-US" altLang="x-none" sz="1500"/>
              <a:t>One that encourages monotonicity, and analyzes for it.</a:t>
            </a:r>
          </a:p>
          <a:p>
            <a:pPr lvl="1"/>
            <a:r>
              <a:rPr lang="en-US" altLang="x-none" sz="1500"/>
              <a:t>E.g. </a:t>
            </a:r>
            <a:r>
              <a:rPr lang="en-US" altLang="x-none" sz="1500">
                <a:solidFill>
                  <a:srgbClr val="268FA9"/>
                </a:solidFill>
                <a:latin typeface="Courier" charset="0"/>
              </a:rPr>
              <a:t>bloom </a:t>
            </a:r>
            <a:r>
              <a:rPr lang="en-US" altLang="x-none" sz="1500"/>
              <a:t>(http://bloom-lang.net)</a:t>
            </a:r>
          </a:p>
          <a:p>
            <a:pPr lvl="2"/>
            <a:r>
              <a:rPr lang="en-US" altLang="x-none" sz="1200"/>
              <a:t>+ Confluence analysis (Blazes)</a:t>
            </a:r>
          </a:p>
          <a:p>
            <a:pPr lvl="2"/>
            <a:r>
              <a:rPr lang="en-US" altLang="x-none" sz="1200"/>
              <a:t>+ Fault Tolerance analysis (Molly)</a:t>
            </a:r>
          </a:p>
          <a:p>
            <a:pPr lvl="2"/>
            <a:r>
              <a:rPr lang="en-US" altLang="x-none" sz="1200"/>
              <a:t>Etc.</a:t>
            </a:r>
          </a:p>
          <a:p>
            <a:pPr lvl="1"/>
            <a:r>
              <a:rPr lang="en-US" altLang="x-none" sz="1500"/>
              <a:t>See </a:t>
            </a:r>
            <a:r>
              <a:rPr lang="en-US" altLang="x-none" sz="1500">
                <a:hlinkClick r:id="rId2"/>
              </a:rPr>
              <a:t>http://boom.cs.berkeley.edu</a:t>
            </a:r>
            <a:endParaRPr lang="en-US" altLang="x-none" sz="1500"/>
          </a:p>
          <a:p>
            <a:pPr lvl="1"/>
            <a:endParaRPr lang="en-US" altLang="x-none" sz="1500"/>
          </a:p>
          <a:p>
            <a:r>
              <a:rPr lang="en-US" altLang="x-none" sz="1500"/>
              <a:t>We are still working on these ideas in my group</a:t>
            </a:r>
            <a:endParaRPr lang="en-US" altLang="x-none" sz="1500" dirty="0"/>
          </a:p>
        </p:txBody>
      </p:sp>
      <p:sp>
        <p:nvSpPr>
          <p:cNvPr id="10957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55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Popular NoSQL Systems</a:t>
            </a:r>
          </a:p>
        </p:txBody>
      </p:sp>
      <p:sp>
        <p:nvSpPr>
          <p:cNvPr id="1116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500"/>
              <a:t>MongoDB, Redis, Hbase, Cassandra, Couchbase, Voldemort, Riak, etc. etc.</a:t>
            </a:r>
          </a:p>
          <a:p>
            <a:endParaRPr lang="en-US" altLang="x-none" sz="1500"/>
          </a:p>
          <a:p>
            <a:r>
              <a:rPr lang="en-US" altLang="x-none" sz="1500"/>
              <a:t>Why so many?</a:t>
            </a:r>
          </a:p>
          <a:p>
            <a:pPr lvl="1"/>
            <a:r>
              <a:rPr lang="en-US" altLang="x-none" sz="1500"/>
              <a:t>Not all that hard to build</a:t>
            </a:r>
          </a:p>
          <a:p>
            <a:pPr lvl="1"/>
            <a:r>
              <a:rPr lang="en-US" altLang="x-none" sz="1500"/>
              <a:t>Lack of standards, design alternatives</a:t>
            </a:r>
          </a:p>
          <a:p>
            <a:endParaRPr lang="en-US" altLang="x-none" sz="1500"/>
          </a:p>
          <a:p>
            <a:r>
              <a:rPr lang="en-US" altLang="x-none" sz="1500"/>
              <a:t>Interesting to compare to Hadoop/Spark</a:t>
            </a:r>
          </a:p>
          <a:p>
            <a:pPr lvl="1"/>
            <a:r>
              <a:rPr lang="en-US" altLang="x-none" sz="1500"/>
              <a:t>Why is there no NoSQL core?  Cause or effect?</a:t>
            </a:r>
            <a:endParaRPr lang="en-US" altLang="x-none" sz="1500" dirty="0"/>
          </a:p>
        </p:txBody>
      </p:sp>
      <p:sp>
        <p:nvSpPr>
          <p:cNvPr id="11161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605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Shameless Plug #2: Anna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system that scales across orders of magnitude</a:t>
            </a:r>
          </a:p>
          <a:p>
            <a:pPr lvl="1"/>
            <a:r>
              <a:rPr lang="en-US" dirty="0"/>
              <a:t>Because it’s fully shared-nothing, </a:t>
            </a:r>
            <a:r>
              <a:rPr lang="en-US" b="1" dirty="0"/>
              <a:t>coordination-free</a:t>
            </a:r>
          </a:p>
          <a:p>
            <a:pPr lvl="1"/>
            <a:r>
              <a:rPr lang="en-US" dirty="0"/>
              <a:t>Even across threads!</a:t>
            </a:r>
          </a:p>
          <a:p>
            <a:pPr lvl="1"/>
            <a:r>
              <a:rPr lang="en-US" dirty="0"/>
              <a:t>No locks, no atomic instructions, no coordination protocols.</a:t>
            </a:r>
          </a:p>
          <a:p>
            <a:r>
              <a:rPr lang="en-US" dirty="0"/>
              <a:t>On crazy performance benchmarks:</a:t>
            </a:r>
          </a:p>
          <a:p>
            <a:pPr lvl="1"/>
            <a:r>
              <a:rPr lang="en-US" dirty="0"/>
              <a:t>800x faster than Intel’s “lock-free” main-memory hash table</a:t>
            </a:r>
          </a:p>
          <a:p>
            <a:pPr lvl="1"/>
            <a:r>
              <a:rPr lang="en-US" dirty="0"/>
              <a:t>700x faster than the </a:t>
            </a:r>
            <a:r>
              <a:rPr lang="en-US" dirty="0" err="1"/>
              <a:t>Masstree</a:t>
            </a:r>
            <a:r>
              <a:rPr lang="en-US" dirty="0"/>
              <a:t> KVS from Harvard</a:t>
            </a:r>
          </a:p>
          <a:p>
            <a:r>
              <a:rPr lang="en-US" dirty="0"/>
              <a:t>On more realistic Yahoo Benchmarks</a:t>
            </a:r>
          </a:p>
          <a:p>
            <a:pPr lvl="1"/>
            <a:r>
              <a:rPr lang="en-US" dirty="0"/>
              <a:t>10x faster than </a:t>
            </a:r>
            <a:r>
              <a:rPr lang="en-US" dirty="0" err="1"/>
              <a:t>Redis</a:t>
            </a:r>
            <a:r>
              <a:rPr lang="en-US" dirty="0"/>
              <a:t> on a single node</a:t>
            </a:r>
          </a:p>
          <a:p>
            <a:pPr lvl="1"/>
            <a:r>
              <a:rPr lang="en-US" dirty="0"/>
              <a:t>10x faster than Cassandra across the globe</a:t>
            </a:r>
          </a:p>
          <a:p>
            <a:r>
              <a:rPr lang="en-US" dirty="0"/>
              <a:t>Many levels of consistency available</a:t>
            </a:r>
          </a:p>
          <a:p>
            <a:pPr lvl="1"/>
            <a:r>
              <a:rPr lang="en-US" dirty="0"/>
              <a:t>Uses lattice compositions to achieve many interesting consistency levels from research literature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05979"/>
            <a:ext cx="21082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13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Should you be using NoSQL?</a:t>
            </a:r>
          </a:p>
        </p:txBody>
      </p:sp>
      <p:sp>
        <p:nvSpPr>
          <p:cNvPr id="11264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x-none" sz="1500" dirty="0"/>
              <a:t>Data model and query support</a:t>
            </a:r>
          </a:p>
          <a:p>
            <a:pPr lvl="1"/>
            <a:r>
              <a:rPr lang="en-US" altLang="x-none" sz="1500" dirty="0"/>
              <a:t>Do you want/need the power of something like SQL?</a:t>
            </a:r>
          </a:p>
          <a:p>
            <a:pPr lvl="2"/>
            <a:r>
              <a:rPr lang="en-US" altLang="x-none" sz="1350" dirty="0"/>
              <a:t>And are your queries canned, or ad-hoc?</a:t>
            </a:r>
          </a:p>
          <a:p>
            <a:pPr lvl="1"/>
            <a:r>
              <a:rPr lang="en-US" altLang="x-none" sz="1500" dirty="0"/>
              <a:t>Do you want/need fixed or flexible schemas</a:t>
            </a:r>
          </a:p>
          <a:p>
            <a:pPr lvl="2"/>
            <a:r>
              <a:rPr lang="en-US" altLang="x-none" sz="1350" dirty="0"/>
              <a:t>Note that you can put flexible data into a SQL database</a:t>
            </a:r>
          </a:p>
          <a:p>
            <a:r>
              <a:rPr lang="en-US" altLang="x-none" sz="1500" dirty="0"/>
              <a:t>Scale</a:t>
            </a:r>
          </a:p>
          <a:p>
            <a:pPr lvl="1"/>
            <a:r>
              <a:rPr lang="en-US" altLang="x-none" sz="1500" dirty="0"/>
              <a:t>Do you want/need massive scalability and high availability?</a:t>
            </a:r>
          </a:p>
          <a:p>
            <a:pPr lvl="2"/>
            <a:r>
              <a:rPr lang="en-US" altLang="x-none" sz="1200" dirty="0"/>
              <a:t>What</a:t>
            </a:r>
            <a:r>
              <a:rPr lang="en-US" altLang="en-US" sz="1200" dirty="0"/>
              <a:t>’</a:t>
            </a:r>
            <a:r>
              <a:rPr lang="en-US" altLang="x-none" sz="1200" dirty="0"/>
              <a:t>s your data volume? Update/query workload?</a:t>
            </a:r>
          </a:p>
          <a:p>
            <a:pPr lvl="2"/>
            <a:r>
              <a:rPr lang="en-US" altLang="x-none" sz="1200" dirty="0"/>
              <a:t>Are you committed to multi-master writes?</a:t>
            </a:r>
          </a:p>
          <a:p>
            <a:pPr lvl="2"/>
            <a:r>
              <a:rPr lang="en-US" altLang="x-none" sz="1200" dirty="0"/>
              <a:t>Will you need geo-replication</a:t>
            </a:r>
          </a:p>
          <a:p>
            <a:pPr lvl="1"/>
            <a:r>
              <a:rPr lang="en-US" altLang="x-none" sz="1500" dirty="0"/>
              <a:t>Are you willing to sacrifice replica consistency?</a:t>
            </a:r>
          </a:p>
          <a:p>
            <a:r>
              <a:rPr lang="en-US" altLang="x-none" sz="1500" dirty="0"/>
              <a:t>Agility and growth</a:t>
            </a:r>
          </a:p>
          <a:p>
            <a:pPr lvl="1"/>
            <a:r>
              <a:rPr lang="en-US" altLang="x-none" sz="1500" dirty="0"/>
              <a:t>Are you building a service that could grow exponentially?</a:t>
            </a:r>
          </a:p>
          <a:p>
            <a:pPr lvl="1"/>
            <a:r>
              <a:rPr lang="en-US" altLang="x-none" sz="1500" dirty="0"/>
              <a:t>Optimizing for quick, simple coding?</a:t>
            </a:r>
          </a:p>
          <a:p>
            <a:pPr lvl="2"/>
            <a:r>
              <a:rPr lang="en-US" altLang="x-none" sz="1200" dirty="0"/>
              <a:t>Or maintainability?</a:t>
            </a:r>
          </a:p>
        </p:txBody>
      </p:sp>
      <p:sp>
        <p:nvSpPr>
          <p:cNvPr id="11264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073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Summing Up</a:t>
            </a:r>
          </a:p>
        </p:txBody>
      </p:sp>
      <p:sp>
        <p:nvSpPr>
          <p:cNvPr id="16793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1500" dirty="0"/>
              <a:t>Partitioning provides Scale-Up</a:t>
            </a:r>
          </a:p>
          <a:p>
            <a:pPr lvl="1"/>
            <a:r>
              <a:rPr lang="en-US" altLang="x-none" sz="1200" dirty="0"/>
              <a:t>Can also partition lock tables and logs</a:t>
            </a:r>
          </a:p>
          <a:p>
            <a:r>
              <a:rPr lang="en-US" altLang="x-none" sz="1500" dirty="0"/>
              <a:t>Replication provides workload scaling, availability</a:t>
            </a:r>
          </a:p>
          <a:p>
            <a:pPr lvl="1"/>
            <a:r>
              <a:rPr lang="en-US" altLang="x-none" sz="1200" dirty="0"/>
              <a:t>Can be done </a:t>
            </a:r>
            <a:r>
              <a:rPr lang="en-US" altLang="x-none" sz="1200" dirty="0" err="1"/>
              <a:t>serializably</a:t>
            </a:r>
            <a:r>
              <a:rPr lang="en-US" altLang="x-none" sz="1200" dirty="0"/>
              <a:t>, or </a:t>
            </a:r>
            <a:r>
              <a:rPr lang="en-US" altLang="x-none" sz="1200" dirty="0" err="1"/>
              <a:t>linearizably</a:t>
            </a:r>
            <a:endParaRPr lang="en-US" altLang="x-none" sz="1200" dirty="0"/>
          </a:p>
          <a:p>
            <a:pPr lvl="1"/>
            <a:r>
              <a:rPr lang="en-US" altLang="x-none" sz="1200" dirty="0"/>
              <a:t>If not, new “consistency” challenges and compromises</a:t>
            </a:r>
          </a:p>
          <a:p>
            <a:r>
              <a:rPr lang="en-US" altLang="x-none" sz="1500" dirty="0"/>
              <a:t>NoSQL is a playpen for exploring loosely consistent replication</a:t>
            </a:r>
          </a:p>
          <a:p>
            <a:pPr lvl="1"/>
            <a:r>
              <a:rPr lang="en-US" altLang="x-none" sz="1200" dirty="0"/>
              <a:t>Avoiding coordination scales up beautifully</a:t>
            </a:r>
          </a:p>
          <a:p>
            <a:pPr lvl="1"/>
            <a:r>
              <a:rPr lang="en-US" altLang="x-none" sz="1200" dirty="0"/>
              <a:t>Can you avoid coordination </a:t>
            </a:r>
            <a:r>
              <a:rPr lang="en-US" altLang="x-none" sz="1200" i="1" dirty="0"/>
              <a:t>and</a:t>
            </a:r>
            <a:r>
              <a:rPr lang="en-US" altLang="x-none" sz="1200" dirty="0"/>
              <a:t> get correct programs?</a:t>
            </a:r>
          </a:p>
        </p:txBody>
      </p:sp>
      <p:sp>
        <p:nvSpPr>
          <p:cNvPr id="16793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350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Backup material</a:t>
            </a:r>
          </a:p>
        </p:txBody>
      </p:sp>
      <p:sp>
        <p:nvSpPr>
          <p:cNvPr id="1136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x-none" altLang="x-none" dirty="0"/>
          </a:p>
        </p:txBody>
      </p:sp>
      <p:sp>
        <p:nvSpPr>
          <p:cNvPr id="11366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463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Weak Isolation: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x-none" sz="1500"/>
              <a:t>Even on a single node, </a:t>
            </a:r>
            <a:br>
              <a:rPr lang="en-US" altLang="x-none" sz="1500"/>
            </a:br>
            <a:r>
              <a:rPr lang="en-US" altLang="x-none" sz="1500"/>
              <a:t>sometimes transactions seem too restrictive</a:t>
            </a:r>
          </a:p>
          <a:p>
            <a:pPr lvl="1"/>
            <a:r>
              <a:rPr lang="en-US" altLang="x-none" sz="1500"/>
              <a:t>The Chancellor requests the average GPA of all students</a:t>
            </a:r>
          </a:p>
          <a:p>
            <a:pPr lvl="1"/>
            <a:r>
              <a:rPr lang="en-US" altLang="x-none" sz="1500"/>
              <a:t>Various Profs want to make individual updates to grades</a:t>
            </a:r>
          </a:p>
          <a:p>
            <a:pPr lvl="1"/>
            <a:r>
              <a:rPr lang="en-US" altLang="x-none" sz="1500"/>
              <a:t>Can</a:t>
            </a:r>
            <a:r>
              <a:rPr lang="en-US" altLang="en-US" sz="1500"/>
              <a:t>’</a:t>
            </a:r>
            <a:r>
              <a:rPr lang="en-US" altLang="x-none" sz="1500"/>
              <a:t>t we all just get along?</a:t>
            </a:r>
          </a:p>
          <a:p>
            <a:r>
              <a:rPr lang="en-US" altLang="x-none" sz="1500"/>
              <a:t>Sometimes transactions seem too expensive</a:t>
            </a:r>
          </a:p>
          <a:p>
            <a:pPr lvl="1"/>
            <a:r>
              <a:rPr lang="en-US" altLang="x-none" sz="1500"/>
              <a:t>E.g. 2PC requires computers to wait for each other</a:t>
            </a:r>
          </a:p>
          <a:p>
            <a:endParaRPr lang="en-US" altLang="x-none" sz="1500"/>
          </a:p>
          <a:p>
            <a:pPr>
              <a:buFontTx/>
              <a:buNone/>
            </a:pPr>
            <a:r>
              <a:rPr lang="en-US" altLang="x-none" sz="1500"/>
              <a:t>Must transactions be </a:t>
            </a:r>
            <a:r>
              <a:rPr lang="en-US" altLang="en-US" sz="1500"/>
              <a:t>“</a:t>
            </a:r>
            <a:r>
              <a:rPr lang="en-US" altLang="x-none" sz="1500"/>
              <a:t>all or nothing</a:t>
            </a:r>
            <a:r>
              <a:rPr lang="en-US" altLang="en-US" sz="1500"/>
              <a:t>”</a:t>
            </a:r>
            <a:r>
              <a:rPr lang="en-US" altLang="x-none" sz="1500"/>
              <a:t>?</a:t>
            </a:r>
          </a:p>
          <a:p>
            <a:pPr>
              <a:buFontTx/>
              <a:buNone/>
            </a:pPr>
            <a:r>
              <a:rPr lang="en-US" altLang="x-none" sz="1500"/>
              <a:t>Can</a:t>
            </a:r>
            <a:r>
              <a:rPr lang="en-US" altLang="en-US" sz="1500"/>
              <a:t>’</a:t>
            </a:r>
            <a:r>
              <a:rPr lang="en-US" altLang="x-none" sz="1500"/>
              <a:t>t we have </a:t>
            </a:r>
            <a:r>
              <a:rPr lang="en-US" altLang="en-US" sz="1500"/>
              <a:t>“</a:t>
            </a:r>
            <a:r>
              <a:rPr lang="en-US" altLang="x-none" sz="1500"/>
              <a:t>loose transactions</a:t>
            </a:r>
            <a:r>
              <a:rPr lang="en-US" altLang="en-US" sz="1500"/>
              <a:t>”</a:t>
            </a:r>
            <a:r>
              <a:rPr lang="en-US" altLang="x-none" sz="1500"/>
              <a:t> or </a:t>
            </a:r>
            <a:r>
              <a:rPr lang="en-US" altLang="en-US" sz="1500"/>
              <a:t>“</a:t>
            </a:r>
            <a:r>
              <a:rPr lang="en-US" altLang="x-none" sz="1500"/>
              <a:t>a little bit of</a:t>
            </a:r>
            <a:r>
              <a:rPr lang="en-US" altLang="en-US" sz="1500"/>
              <a:t>”</a:t>
            </a:r>
            <a:r>
              <a:rPr lang="en-US" altLang="x-none" sz="1500"/>
              <a:t> transactions</a:t>
            </a:r>
          </a:p>
          <a:p>
            <a:pPr>
              <a:buFontTx/>
              <a:buNone/>
            </a:pPr>
            <a:r>
              <a:rPr lang="en-US" altLang="x-none" sz="1500"/>
              <a:t>Short Answer (tl;dr):</a:t>
            </a:r>
          </a:p>
          <a:p>
            <a:pPr lvl="1"/>
            <a:r>
              <a:rPr lang="en-US" altLang="x-none" sz="1500"/>
              <a:t>Yes, but the API for the programmer is hard to reason about.</a:t>
            </a:r>
          </a:p>
          <a:p>
            <a:pPr lvl="1"/>
            <a:r>
              <a:rPr lang="en-US" altLang="x-none" sz="1500"/>
              <a:t>Still, many people adopt </a:t>
            </a:r>
            <a:r>
              <a:rPr lang="en-US" altLang="en-US" sz="1500"/>
              <a:t>“</a:t>
            </a:r>
            <a:r>
              <a:rPr lang="en-US" altLang="x-none" sz="1500"/>
              <a:t>don</a:t>
            </a:r>
            <a:r>
              <a:rPr lang="en-US" altLang="en-US" sz="1500"/>
              <a:t>’</a:t>
            </a:r>
            <a:r>
              <a:rPr lang="en-US" altLang="x-none" sz="1500"/>
              <a:t>t worry be happy</a:t>
            </a:r>
            <a:r>
              <a:rPr lang="en-US" altLang="en-US" sz="1500"/>
              <a:t>”</a:t>
            </a:r>
            <a:r>
              <a:rPr lang="en-US" altLang="x-none" sz="1500"/>
              <a:t> attitude</a:t>
            </a:r>
          </a:p>
        </p:txBody>
      </p:sp>
      <p:sp>
        <p:nvSpPr>
          <p:cNvPr id="11469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453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SQL Isolation Levels (Lock-based)</a:t>
            </a:r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x-none" sz="1350"/>
              <a:t>Read Uncommitted</a:t>
            </a:r>
          </a:p>
          <a:p>
            <a:pPr lvl="1"/>
            <a:r>
              <a:rPr lang="en-US" altLang="x-none" sz="1350"/>
              <a:t>Idea: can read dirty data</a:t>
            </a:r>
          </a:p>
          <a:p>
            <a:pPr lvl="1"/>
            <a:r>
              <a:rPr lang="en-US" altLang="x-none" sz="1350"/>
              <a:t>Implementation: no locks on read</a:t>
            </a:r>
          </a:p>
          <a:p>
            <a:r>
              <a:rPr lang="en-US" altLang="x-none" sz="1350"/>
              <a:t>Read Committed</a:t>
            </a:r>
          </a:p>
          <a:p>
            <a:pPr lvl="1"/>
            <a:r>
              <a:rPr lang="en-US" altLang="x-none" sz="1350"/>
              <a:t>Idea: only read committed items</a:t>
            </a:r>
          </a:p>
          <a:p>
            <a:pPr lvl="1"/>
            <a:r>
              <a:rPr lang="en-US" altLang="x-none" sz="1350"/>
              <a:t>Implementation: can unlock immediately after read</a:t>
            </a:r>
          </a:p>
          <a:p>
            <a:r>
              <a:rPr lang="en-US" altLang="x-none" sz="1350"/>
              <a:t>Cursor Stability</a:t>
            </a:r>
          </a:p>
          <a:p>
            <a:pPr lvl="1"/>
            <a:r>
              <a:rPr lang="en-US" altLang="x-none" sz="1350"/>
              <a:t>Idea: ensure reads are consistent while app </a:t>
            </a:r>
            <a:r>
              <a:rPr lang="en-US" altLang="en-US" sz="1350"/>
              <a:t>“</a:t>
            </a:r>
            <a:r>
              <a:rPr lang="en-US" altLang="x-none" sz="1350"/>
              <a:t>thinks</a:t>
            </a:r>
            <a:r>
              <a:rPr lang="en-US" altLang="en-US" sz="1350"/>
              <a:t>”</a:t>
            </a:r>
            <a:endParaRPr lang="en-US" altLang="x-none" sz="1350"/>
          </a:p>
          <a:p>
            <a:pPr lvl="1"/>
            <a:r>
              <a:rPr lang="en-US" altLang="x-none" sz="1350"/>
              <a:t>Implementation: unlock an object when moving to the next</a:t>
            </a:r>
          </a:p>
          <a:p>
            <a:r>
              <a:rPr lang="en-US" altLang="x-none" sz="1350"/>
              <a:t>Repeatable Read</a:t>
            </a:r>
          </a:p>
          <a:p>
            <a:pPr lvl="1"/>
            <a:r>
              <a:rPr lang="en-US" altLang="x-none" sz="1350"/>
              <a:t>Idea: if you read an item twice in a transaction, you see the same committed version</a:t>
            </a:r>
          </a:p>
          <a:p>
            <a:pPr lvl="1"/>
            <a:r>
              <a:rPr lang="en-US" altLang="x-none" sz="1350"/>
              <a:t>Implementation: hold read locks until end of transaction</a:t>
            </a:r>
          </a:p>
          <a:p>
            <a:pPr lvl="1"/>
            <a:r>
              <a:rPr lang="en-US" altLang="x-none" sz="1350"/>
              <a:t>No phantom protection</a:t>
            </a:r>
          </a:p>
          <a:p>
            <a:r>
              <a:rPr lang="en-US" altLang="x-none" sz="1350"/>
              <a:t>Serializable</a:t>
            </a:r>
          </a:p>
          <a:p>
            <a:endParaRPr lang="en-US" altLang="x-none" sz="1350"/>
          </a:p>
        </p:txBody>
      </p:sp>
      <p:sp>
        <p:nvSpPr>
          <p:cNvPr id="115715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63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Snapshot Isolation (SI)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ahoma" charset="0"/>
              <a:buAutoNum type="arabicPeriod"/>
            </a:pPr>
            <a:r>
              <a:rPr lang="en-US" altLang="x-none" sz="1500"/>
              <a:t>All reads made in a transaction are from the same point in (transactional) time</a:t>
            </a:r>
          </a:p>
          <a:p>
            <a:pPr marL="642938" lvl="1" indent="-342900"/>
            <a:r>
              <a:rPr lang="en-US" altLang="x-none" sz="1500"/>
              <a:t>Typically the time when the transaction starts</a:t>
            </a:r>
          </a:p>
          <a:p>
            <a:pPr marL="642938" lvl="1" indent="-342900"/>
            <a:r>
              <a:rPr lang="en-US" altLang="x-none" sz="1500"/>
              <a:t>It</a:t>
            </a:r>
            <a:r>
              <a:rPr lang="en-US" altLang="en-US" sz="1500"/>
              <a:t>’</a:t>
            </a:r>
            <a:r>
              <a:rPr lang="en-US" altLang="x-none" sz="1500"/>
              <a:t>s like a </a:t>
            </a:r>
            <a:r>
              <a:rPr lang="en-US" altLang="en-US" sz="1500"/>
              <a:t>“</a:t>
            </a:r>
            <a:r>
              <a:rPr lang="en-US" altLang="x-none" sz="1500"/>
              <a:t>snapshot</a:t>
            </a:r>
            <a:r>
              <a:rPr lang="en-US" altLang="en-US" sz="1500"/>
              <a:t>”</a:t>
            </a:r>
            <a:r>
              <a:rPr lang="en-US" altLang="x-none" sz="1500"/>
              <a:t> from start time</a:t>
            </a:r>
          </a:p>
          <a:p>
            <a:pPr>
              <a:buFont typeface="Tahoma" charset="0"/>
              <a:buAutoNum type="arabicPeriod"/>
            </a:pPr>
            <a:r>
              <a:rPr lang="en-US" altLang="x-none" sz="1500"/>
              <a:t>Transaction aborts if its writes conflict with any writes since the snapshot.</a:t>
            </a:r>
          </a:p>
          <a:p>
            <a:pPr>
              <a:buFont typeface="Tahoma" charset="0"/>
              <a:buAutoNum type="arabicPeriod"/>
            </a:pPr>
            <a:endParaRPr lang="en-US" altLang="x-none" sz="1500"/>
          </a:p>
          <a:p>
            <a:pPr>
              <a:buNone/>
            </a:pPr>
            <a:r>
              <a:rPr lang="en-US" altLang="x-none" sz="1500"/>
              <a:t>When implemented on a MultiVersion system, this can run very efficiently!  Oracle pioneered this.  Postgres also implements it.</a:t>
            </a:r>
          </a:p>
          <a:p>
            <a:pPr>
              <a:buFont typeface="Tahoma" charset="0"/>
              <a:buAutoNum type="arabicPeriod"/>
            </a:pPr>
            <a:endParaRPr lang="en-US" altLang="x-none" sz="1500"/>
          </a:p>
          <a:p>
            <a:pPr>
              <a:buNone/>
            </a:pPr>
            <a:r>
              <a:rPr lang="en-US" altLang="x-none" sz="1500"/>
              <a:t>Fact 1: This is not equivalent to serializability.</a:t>
            </a:r>
          </a:p>
          <a:p>
            <a:pPr>
              <a:buNone/>
            </a:pPr>
            <a:r>
              <a:rPr lang="en-US" altLang="x-none" sz="1500"/>
              <a:t>Fact 2: Oracle calls this </a:t>
            </a:r>
            <a:r>
              <a:rPr lang="en-US" altLang="en-US" sz="1500"/>
              <a:t>“</a:t>
            </a:r>
            <a:r>
              <a:rPr lang="en-US" altLang="ja-JP" sz="1500"/>
              <a:t>serializable</a:t>
            </a:r>
            <a:r>
              <a:rPr lang="en-US" altLang="en-US" sz="1500"/>
              <a:t>”</a:t>
            </a:r>
            <a:r>
              <a:rPr lang="en-US" altLang="ja-JP" sz="1500"/>
              <a:t> mode.</a:t>
            </a:r>
          </a:p>
          <a:p>
            <a:endParaRPr lang="en-US" altLang="x-none" sz="1500"/>
          </a:p>
        </p:txBody>
      </p:sp>
      <p:sp>
        <p:nvSpPr>
          <p:cNvPr id="11673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8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/>
              <a:t>Traditional DB Replication Mechanisms 1: Single Master</a:t>
            </a:r>
            <a:endParaRPr lang="en-US" altLang="x-none" dirty="0"/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x-none" sz="1350" dirty="0"/>
              <a:t>Single-Master replication</a:t>
            </a:r>
          </a:p>
          <a:p>
            <a:pPr lvl="1"/>
            <a:r>
              <a:rPr lang="en-US" altLang="x-none" sz="1350" dirty="0"/>
              <a:t>“Hot Standby”</a:t>
            </a:r>
          </a:p>
          <a:p>
            <a:pPr lvl="1"/>
            <a:r>
              <a:rPr lang="en-US" altLang="x-none" sz="1350" dirty="0"/>
              <a:t>Expensive: both sides handle full update volume (at write the change needs to send update to replica)</a:t>
            </a:r>
          </a:p>
          <a:p>
            <a:pPr lvl="1"/>
            <a:r>
              <a:rPr lang="en-US" altLang="x-none" sz="1350" dirty="0"/>
              <a:t>Expensive to get transactional guarantees</a:t>
            </a:r>
          </a:p>
          <a:p>
            <a:pPr lvl="2"/>
            <a:r>
              <a:rPr lang="en-US" altLang="x-none" sz="1200" dirty="0"/>
              <a:t>How do you ensure Durable commit?</a:t>
            </a:r>
          </a:p>
          <a:p>
            <a:pPr lvl="2"/>
            <a:r>
              <a:rPr lang="en-US" altLang="x-none" sz="1200" dirty="0"/>
              <a:t>Even single-site transactions require 2PC!</a:t>
            </a:r>
          </a:p>
          <a:p>
            <a:endParaRPr lang="en-US" altLang="x-none" sz="1350" dirty="0"/>
          </a:p>
          <a:p>
            <a:endParaRPr lang="en-US" altLang="x-none" sz="1350" dirty="0"/>
          </a:p>
          <a:p>
            <a:endParaRPr lang="en-US" altLang="x-none" sz="1350" dirty="0"/>
          </a:p>
          <a:p>
            <a:r>
              <a:rPr lang="en-US" altLang="x-none" sz="1350" dirty="0"/>
              <a:t>Single-Master </a:t>
            </a:r>
            <a:r>
              <a:rPr lang="en-US" altLang="x-none" sz="1350" b="1" dirty="0"/>
              <a:t>log-shipping</a:t>
            </a:r>
          </a:p>
          <a:p>
            <a:pPr lvl="1"/>
            <a:r>
              <a:rPr lang="en-US" altLang="x-none" sz="1350" dirty="0"/>
              <a:t>Cheap/free at the source node</a:t>
            </a:r>
          </a:p>
          <a:p>
            <a:pPr lvl="1"/>
            <a:r>
              <a:rPr lang="en-US" altLang="x-none" sz="1350" dirty="0"/>
              <a:t>Can be less expensive at the standby</a:t>
            </a:r>
          </a:p>
          <a:p>
            <a:pPr lvl="1"/>
            <a:r>
              <a:rPr lang="en-US" altLang="x-none" sz="1350" dirty="0"/>
              <a:t>Much lower bandwidth: </a:t>
            </a:r>
            <a:r>
              <a:rPr lang="en-US" altLang="x-none" sz="1350" b="1" dirty="0"/>
              <a:t>diffs</a:t>
            </a:r>
          </a:p>
          <a:p>
            <a:pPr lvl="1"/>
            <a:r>
              <a:rPr lang="en-US" altLang="x-none" sz="1350" dirty="0"/>
              <a:t>Can be “hot” (via 2PC) or “warm” standby</a:t>
            </a:r>
          </a:p>
          <a:p>
            <a:pPr lvl="2"/>
            <a:r>
              <a:rPr lang="en-US" altLang="x-none" sz="1200" dirty="0"/>
              <a:t>Warm replica is a </a:t>
            </a:r>
            <a:r>
              <a:rPr lang="en-US" altLang="x-none" sz="1200" b="1" dirty="0"/>
              <a:t>valid transactional prefix</a:t>
            </a:r>
            <a:r>
              <a:rPr lang="en-US" altLang="x-none" sz="1200" dirty="0"/>
              <a:t>, but </a:t>
            </a:r>
            <a:r>
              <a:rPr lang="en-US" altLang="x-none" sz="1200" i="1" dirty="0"/>
              <a:t>stale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979958"/>
            <a:ext cx="1817448" cy="14679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5686363" y="2782388"/>
            <a:ext cx="2314637" cy="14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009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SI Problem: Write Skew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100"/>
              <a:t>Checking (</a:t>
            </a:r>
            <a:r>
              <a:rPr lang="en-US" sz="2100" i="1"/>
              <a:t>C</a:t>
            </a:r>
            <a:r>
              <a:rPr lang="en-US" sz="2100"/>
              <a:t>) and Savings (</a:t>
            </a:r>
            <a:r>
              <a:rPr lang="en-US" sz="2100" i="1"/>
              <a:t>S</a:t>
            </a:r>
            <a:r>
              <a:rPr lang="en-US" sz="2100"/>
              <a:t> accounts)</a:t>
            </a:r>
          </a:p>
          <a:p>
            <a:pPr>
              <a:defRPr/>
            </a:pPr>
            <a:r>
              <a:rPr lang="en-US" sz="2100"/>
              <a:t>Constraint: </a:t>
            </a:r>
            <a:r>
              <a:rPr lang="en-US" sz="2100" i="1"/>
              <a:t>C</a:t>
            </a:r>
            <a:r>
              <a:rPr lang="en-US" sz="2100" i="1" baseline="-25000"/>
              <a:t>i</a:t>
            </a:r>
            <a:r>
              <a:rPr lang="en-US" sz="2100" i="1"/>
              <a:t> </a:t>
            </a:r>
            <a:r>
              <a:rPr lang="en-US" sz="2100"/>
              <a:t>+ </a:t>
            </a:r>
            <a:r>
              <a:rPr lang="en-US" sz="2100" i="1"/>
              <a:t>S</a:t>
            </a:r>
            <a:r>
              <a:rPr lang="en-US" sz="2100" i="1" baseline="-25000"/>
              <a:t>i</a:t>
            </a:r>
            <a:r>
              <a:rPr lang="en-US" sz="2100" i="1"/>
              <a:t> </a:t>
            </a:r>
            <a:r>
              <a:rPr lang="en-US" sz="2100"/>
              <a:t>&gt;= 0</a:t>
            </a:r>
          </a:p>
          <a:p>
            <a:pPr>
              <a:defRPr/>
            </a:pPr>
            <a:r>
              <a:rPr lang="en-US" sz="2100"/>
              <a:t>Begin: </a:t>
            </a:r>
            <a:r>
              <a:rPr lang="en-US" sz="2100" i="1"/>
              <a:t>C</a:t>
            </a:r>
            <a:r>
              <a:rPr lang="en-US" sz="2100" i="1" baseline="-25000"/>
              <a:t>i</a:t>
            </a:r>
            <a:r>
              <a:rPr lang="en-US" sz="2100" i="1"/>
              <a:t> </a:t>
            </a:r>
            <a:r>
              <a:rPr lang="en-US" sz="2100"/>
              <a:t>= </a:t>
            </a:r>
            <a:r>
              <a:rPr lang="en-US" sz="2100" i="1"/>
              <a:t>S</a:t>
            </a:r>
            <a:r>
              <a:rPr lang="en-US" sz="2100" i="1" baseline="-25000"/>
              <a:t>i</a:t>
            </a:r>
            <a:r>
              <a:rPr lang="en-US" sz="2100" i="1"/>
              <a:t> </a:t>
            </a:r>
            <a:r>
              <a:rPr lang="en-US" sz="2100"/>
              <a:t>= 100</a:t>
            </a:r>
          </a:p>
          <a:p>
            <a:pPr lvl="1">
              <a:defRPr/>
            </a:pPr>
            <a:r>
              <a:rPr lang="en-US"/>
              <a:t>T1: withdraw $200 from </a:t>
            </a:r>
            <a:r>
              <a:rPr lang="en-US" i="1"/>
              <a:t>C</a:t>
            </a:r>
            <a:r>
              <a:rPr lang="en-US" i="1" baseline="-25000"/>
              <a:t>i</a:t>
            </a:r>
          </a:p>
          <a:p>
            <a:pPr lvl="1">
              <a:defRPr/>
            </a:pPr>
            <a:r>
              <a:rPr lang="en-US"/>
              <a:t>T2: withdraw $200 from </a:t>
            </a:r>
            <a:r>
              <a:rPr lang="en-US" i="1"/>
              <a:t>S</a:t>
            </a:r>
            <a:r>
              <a:rPr lang="en-US" i="1" baseline="-25000"/>
              <a:t>i</a:t>
            </a:r>
          </a:p>
          <a:p>
            <a:pPr>
              <a:defRPr/>
            </a:pPr>
            <a:r>
              <a:rPr lang="en-US" sz="2100"/>
              <a:t>Serial schedules:</a:t>
            </a:r>
          </a:p>
          <a:p>
            <a:pPr lvl="1">
              <a:defRPr/>
            </a:pPr>
            <a:r>
              <a:rPr lang="en-US"/>
              <a:t>T1; T2.  Outcome: ?? </a:t>
            </a:r>
          </a:p>
          <a:p>
            <a:pPr lvl="1">
              <a:defRPr/>
            </a:pPr>
            <a:r>
              <a:rPr lang="en-US"/>
              <a:t>T2; T1.  Outcome: ??</a:t>
            </a:r>
          </a:p>
          <a:p>
            <a:pPr>
              <a:defRPr/>
            </a:pPr>
            <a:r>
              <a:rPr lang="en-US" sz="2100"/>
              <a:t>SI schedule:</a:t>
            </a:r>
          </a:p>
          <a:p>
            <a:pPr marL="342900" lvl="1" indent="0">
              <a:buNone/>
              <a:defRPr/>
            </a:pPr>
            <a:r>
              <a:rPr lang="en-US"/>
              <a:t>?? !!</a:t>
            </a:r>
          </a:p>
          <a:p>
            <a:pPr>
              <a:defRPr/>
            </a:pPr>
            <a:endParaRPr lang="en-US" sz="2100" dirty="0"/>
          </a:p>
        </p:txBody>
      </p:sp>
      <p:sp>
        <p:nvSpPr>
          <p:cNvPr id="11776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081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Bad News</a:t>
            </a:r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500"/>
              <a:t>The lock-based implementations don</a:t>
            </a:r>
            <a:r>
              <a:rPr lang="en-US" altLang="en-US" sz="1500"/>
              <a:t>’</a:t>
            </a:r>
            <a:r>
              <a:rPr lang="en-US" altLang="x-none" sz="1500"/>
              <a:t>t exactly match the SQL standards</a:t>
            </a:r>
          </a:p>
          <a:p>
            <a:pPr lvl="1"/>
            <a:r>
              <a:rPr lang="en-US" altLang="x-none" sz="1500"/>
              <a:t>They do uphold the ANSI standards</a:t>
            </a:r>
          </a:p>
          <a:p>
            <a:pPr lvl="1"/>
            <a:r>
              <a:rPr lang="en-US" altLang="x-none" sz="1500"/>
              <a:t>But the official SQL definitions are (unintentionally) somewhat more general</a:t>
            </a:r>
          </a:p>
          <a:p>
            <a:pPr lvl="1"/>
            <a:endParaRPr lang="en-US" altLang="x-none" sz="1500"/>
          </a:p>
          <a:p>
            <a:r>
              <a:rPr lang="en-US" altLang="x-none" sz="1500"/>
              <a:t>Upshot:</a:t>
            </a:r>
          </a:p>
          <a:p>
            <a:pPr lvl="1"/>
            <a:r>
              <a:rPr lang="en-US" altLang="x-none" sz="1500"/>
              <a:t>It</a:t>
            </a:r>
            <a:r>
              <a:rPr lang="en-US" altLang="en-US" sz="1500"/>
              <a:t>’</a:t>
            </a:r>
            <a:r>
              <a:rPr lang="en-US" altLang="x-none" sz="1500"/>
              <a:t>s </a:t>
            </a:r>
            <a:r>
              <a:rPr lang="en-US" altLang="x-none" sz="1500" i="1"/>
              <a:t>very</a:t>
            </a:r>
            <a:r>
              <a:rPr lang="en-US" altLang="x-none" sz="1500"/>
              <a:t> hard to reason about the </a:t>
            </a:r>
            <a:r>
              <a:rPr lang="en-US" altLang="x-none" sz="1500" i="1"/>
              <a:t>meaning</a:t>
            </a:r>
            <a:r>
              <a:rPr lang="en-US" altLang="x-none" sz="1500"/>
              <a:t> of weak isolation</a:t>
            </a:r>
          </a:p>
          <a:p>
            <a:pPr lvl="1"/>
            <a:r>
              <a:rPr lang="en-US" altLang="x-none" sz="1500"/>
              <a:t>Usually people resort to thinking about the </a:t>
            </a:r>
            <a:r>
              <a:rPr lang="en-US" altLang="x-none" sz="1500" i="1"/>
              <a:t>implementation</a:t>
            </a:r>
          </a:p>
          <a:p>
            <a:pPr lvl="1"/>
            <a:r>
              <a:rPr lang="en-US" altLang="x-none" sz="1500"/>
              <a:t>This provides little help for the app developer!</a:t>
            </a:r>
          </a:p>
        </p:txBody>
      </p:sp>
      <p:sp>
        <p:nvSpPr>
          <p:cNvPr id="11878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17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Worse News!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98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119811" name="Picture 6" descr="consistency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81" y="731044"/>
            <a:ext cx="4620816" cy="413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81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Worse News!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083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  <p:pic>
        <p:nvPicPr>
          <p:cNvPr id="120835" name="Picture 6" descr="consistencytab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81" y="731044"/>
            <a:ext cx="4620816" cy="413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Rectangle 1"/>
          <p:cNvSpPr>
            <a:spLocks noChangeArrowheads="1"/>
          </p:cNvSpPr>
          <p:nvPr/>
        </p:nvSpPr>
        <p:spPr bwMode="auto">
          <a:xfrm>
            <a:off x="2743200" y="1085850"/>
            <a:ext cx="3657600" cy="171450"/>
          </a:xfrm>
          <a:prstGeom prst="rect">
            <a:avLst/>
          </a:prstGeom>
          <a:solidFill>
            <a:srgbClr val="51DC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2800350" y="1714500"/>
            <a:ext cx="3657600" cy="1714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2800350" y="1828800"/>
            <a:ext cx="3657600" cy="1714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2857500" y="2000250"/>
            <a:ext cx="3657600" cy="1714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sp>
        <p:nvSpPr>
          <p:cNvPr id="120840" name="Rectangle 8"/>
          <p:cNvSpPr>
            <a:spLocks noChangeArrowheads="1"/>
          </p:cNvSpPr>
          <p:nvPr/>
        </p:nvSpPr>
        <p:spPr bwMode="auto">
          <a:xfrm>
            <a:off x="2857500" y="2171700"/>
            <a:ext cx="3657600" cy="1714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sp>
        <p:nvSpPr>
          <p:cNvPr id="120841" name="Rectangle 9"/>
          <p:cNvSpPr>
            <a:spLocks noChangeArrowheads="1"/>
          </p:cNvSpPr>
          <p:nvPr/>
        </p:nvSpPr>
        <p:spPr bwMode="auto">
          <a:xfrm>
            <a:off x="2857500" y="2457450"/>
            <a:ext cx="3657600" cy="1714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sp>
        <p:nvSpPr>
          <p:cNvPr id="120842" name="Rectangle 10"/>
          <p:cNvSpPr>
            <a:spLocks noChangeArrowheads="1"/>
          </p:cNvSpPr>
          <p:nvPr/>
        </p:nvSpPr>
        <p:spPr bwMode="auto">
          <a:xfrm>
            <a:off x="2857500" y="2914650"/>
            <a:ext cx="3657600" cy="171450"/>
          </a:xfrm>
          <a:prstGeom prst="rect">
            <a:avLst/>
          </a:prstGeom>
          <a:solidFill>
            <a:srgbClr val="51DC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2800350" y="3086100"/>
            <a:ext cx="3657600" cy="1714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2857500" y="3257550"/>
            <a:ext cx="3657600" cy="171450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sp>
        <p:nvSpPr>
          <p:cNvPr id="120845" name="Rectangle 13"/>
          <p:cNvSpPr>
            <a:spLocks noChangeArrowheads="1"/>
          </p:cNvSpPr>
          <p:nvPr/>
        </p:nvSpPr>
        <p:spPr bwMode="auto">
          <a:xfrm>
            <a:off x="2743200" y="3714750"/>
            <a:ext cx="3657600" cy="171450"/>
          </a:xfrm>
          <a:prstGeom prst="rect">
            <a:avLst/>
          </a:prstGeom>
          <a:solidFill>
            <a:srgbClr val="51DC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x-none" altLang="x-none" sz="2700"/>
          </a:p>
        </p:txBody>
      </p:sp>
      <p:sp>
        <p:nvSpPr>
          <p:cNvPr id="120846" name="TextBox 14"/>
          <p:cNvSpPr txBox="1">
            <a:spLocks noChangeArrowheads="1"/>
          </p:cNvSpPr>
          <p:nvPr/>
        </p:nvSpPr>
        <p:spPr bwMode="auto">
          <a:xfrm>
            <a:off x="6865144" y="4572000"/>
            <a:ext cx="11358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1200">
                <a:solidFill>
                  <a:srgbClr val="000000"/>
                </a:solidFill>
              </a:rPr>
              <a:t>With thanks to Peter Bailis</a:t>
            </a:r>
          </a:p>
        </p:txBody>
      </p:sp>
    </p:spTree>
    <p:extLst>
      <p:ext uri="{BB962C8B-B14F-4D97-AF65-F5344CB8AC3E}">
        <p14:creationId xmlns:p14="http://schemas.microsoft.com/office/powerpoint/2010/main" val="133424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DB Replication Mechanisms 2: Multi-Master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Multi-Master</a:t>
            </a:r>
          </a:p>
          <a:p>
            <a:pPr lvl="1"/>
            <a:r>
              <a:rPr lang="en-US" sz="1500" dirty="0"/>
              <a:t>A.k.a. “Active-Active” replication</a:t>
            </a:r>
          </a:p>
          <a:p>
            <a:pPr lvl="2"/>
            <a:r>
              <a:rPr lang="en-US" sz="1350" dirty="0"/>
              <a:t>can do data-shipping or log-shipping</a:t>
            </a:r>
          </a:p>
          <a:p>
            <a:pPr lvl="1"/>
            <a:r>
              <a:rPr lang="en-US" sz="1500" dirty="0"/>
              <a:t>Writes happen anywhere</a:t>
            </a:r>
          </a:p>
          <a:p>
            <a:pPr lvl="2"/>
            <a:r>
              <a:rPr lang="en-US" sz="1350" dirty="0"/>
              <a:t>Low latency, more load balance </a:t>
            </a:r>
          </a:p>
          <a:p>
            <a:pPr lvl="1"/>
            <a:r>
              <a:rPr lang="en-US" sz="1500" dirty="0"/>
              <a:t>Can use 2PC to get copies to agree</a:t>
            </a:r>
          </a:p>
          <a:p>
            <a:pPr lvl="2"/>
            <a:r>
              <a:rPr lang="en-US" sz="1350" dirty="0"/>
              <a:t>But this causes high latency again</a:t>
            </a:r>
          </a:p>
          <a:p>
            <a:endParaRPr lang="en-US" sz="1800" dirty="0"/>
          </a:p>
          <a:p>
            <a:r>
              <a:rPr lang="en-US" sz="1800" dirty="0"/>
              <a:t>What happens if we don’t do 2PC?</a:t>
            </a:r>
          </a:p>
          <a:p>
            <a:pPr lvl="1"/>
            <a:r>
              <a:rPr lang="en-US" sz="1500" dirty="0"/>
              <a:t>Writes may </a:t>
            </a:r>
            <a:r>
              <a:rPr lang="en-US" sz="1500" i="1" dirty="0"/>
              <a:t>conflict</a:t>
            </a:r>
          </a:p>
          <a:p>
            <a:pPr lvl="1"/>
            <a:r>
              <a:rPr lang="en-US" sz="1500" dirty="0"/>
              <a:t>Need rules to resolve conflicting writes</a:t>
            </a:r>
          </a:p>
          <a:p>
            <a:pPr lvl="2"/>
            <a:r>
              <a:rPr lang="en-US" sz="1350" dirty="0"/>
              <a:t>More on this later!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043" y="1322615"/>
            <a:ext cx="2585957" cy="18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5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Note: Replication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/>
              <a:t>Replication can be at various granularities:</a:t>
            </a:r>
          </a:p>
          <a:p>
            <a:pPr lvl="1"/>
            <a:r>
              <a:rPr lang="en-US" sz="1500"/>
              <a:t>DB, Table, Partition, Tuple</a:t>
            </a:r>
          </a:p>
          <a:p>
            <a:endParaRPr lang="en-US" sz="1800"/>
          </a:p>
          <a:p>
            <a:r>
              <a:rPr lang="en-US" sz="1800"/>
              <a:t>Degree and choice of replication flexible</a:t>
            </a:r>
          </a:p>
          <a:p>
            <a:pPr lvl="1"/>
            <a:r>
              <a:rPr lang="en-US" sz="1500"/>
              <a:t>3 is a good start</a:t>
            </a:r>
          </a:p>
          <a:p>
            <a:pPr lvl="2"/>
            <a:r>
              <a:rPr lang="en-US" sz="1200"/>
              <a:t>Odd, so under normal conditions, there is a “majority”</a:t>
            </a:r>
          </a:p>
          <a:p>
            <a:pPr lvl="1"/>
            <a:r>
              <a:rPr lang="en-US" sz="1500"/>
              <a:t>Choose locations in different “fault domains” for availability</a:t>
            </a:r>
          </a:p>
          <a:p>
            <a:pPr lvl="2"/>
            <a:r>
              <a:rPr lang="en-US" sz="1350"/>
              <a:t>Different racks, datacenters, continents</a:t>
            </a:r>
          </a:p>
          <a:p>
            <a:pPr lvl="1"/>
            <a:r>
              <a:rPr lang="en-US" sz="1500"/>
              <a:t>Replication factor could vary across objects</a:t>
            </a:r>
          </a:p>
          <a:p>
            <a:pPr lvl="2"/>
            <a:r>
              <a:rPr lang="en-US" sz="1350"/>
              <a:t>“hot objects” replicated to more nodes</a:t>
            </a:r>
          </a:p>
          <a:p>
            <a:pPr lvl="2"/>
            <a:r>
              <a:rPr lang="en-US" sz="1350"/>
              <a:t>improves read workload balancing</a:t>
            </a:r>
          </a:p>
          <a:p>
            <a:pPr lvl="1"/>
            <a:r>
              <a:rPr lang="en-US" sz="1500"/>
              <a:t>Some scheme needed to “route” queries to replicas</a:t>
            </a:r>
          </a:p>
          <a:p>
            <a:pPr lvl="2"/>
            <a:r>
              <a:rPr lang="en-US" sz="1350"/>
              <a:t>With load balance and fault tolerance</a:t>
            </a:r>
          </a:p>
          <a:p>
            <a:pPr lvl="2"/>
            <a:r>
              <a:rPr lang="en-US" sz="1350"/>
              <a:t>“Distributed Hash Tables”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19044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Is 2PC really so expensive?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x-none" sz="1800" dirty="0"/>
              <a:t>How expensive is it, really, to hold a vote?</a:t>
            </a:r>
          </a:p>
          <a:p>
            <a:pPr lvl="1"/>
            <a:r>
              <a:rPr lang="en-US" altLang="x-none" sz="1500" dirty="0"/>
              <a:t>Raw latencies depend on your network</a:t>
            </a:r>
          </a:p>
          <a:p>
            <a:pPr lvl="2"/>
            <a:r>
              <a:rPr lang="en-US" altLang="x-none" sz="1350" dirty="0"/>
              <a:t>Geo-replication and speed of light</a:t>
            </a:r>
          </a:p>
          <a:p>
            <a:pPr lvl="2"/>
            <a:r>
              <a:rPr lang="en-US" altLang="x-none" sz="1350" dirty="0"/>
              <a:t>Vs. modern datacenter switches</a:t>
            </a:r>
          </a:p>
          <a:p>
            <a:pPr lvl="1"/>
            <a:r>
              <a:rPr lang="en-US" altLang="x-none" sz="1500" dirty="0"/>
              <a:t>But best-case behavior is not a good metric!</a:t>
            </a:r>
          </a:p>
          <a:p>
            <a:pPr lvl="1"/>
            <a:endParaRPr lang="en-US" altLang="x-none" sz="1500" dirty="0"/>
          </a:p>
          <a:p>
            <a:r>
              <a:rPr lang="en-US" altLang="x-none" sz="1800" dirty="0"/>
              <a:t>Much depends on your machines</a:t>
            </a:r>
            <a:r>
              <a:rPr lang="en-US" altLang="en-US" sz="1800" dirty="0"/>
              <a:t>’</a:t>
            </a:r>
            <a:r>
              <a:rPr lang="en-US" altLang="x-none" sz="1800" dirty="0"/>
              <a:t> delay distribution (in a Rack it is no problem, but in different data centers it is a problem)</a:t>
            </a:r>
          </a:p>
          <a:p>
            <a:pPr lvl="1"/>
            <a:r>
              <a:rPr lang="en-US" altLang="x-none" sz="1500" dirty="0"/>
              <a:t>Latency to get responses from </a:t>
            </a:r>
            <a:r>
              <a:rPr lang="en-US" altLang="x-none" sz="1500" b="1" dirty="0"/>
              <a:t>all</a:t>
            </a:r>
            <a:r>
              <a:rPr lang="en-US" altLang="x-none" sz="1500" dirty="0"/>
              <a:t> participants?</a:t>
            </a:r>
          </a:p>
          <a:p>
            <a:pPr lvl="2"/>
            <a:r>
              <a:rPr lang="en-US" altLang="x-none" sz="1350" dirty="0"/>
              <a:t>The </a:t>
            </a:r>
            <a:r>
              <a:rPr lang="en-US" altLang="x-none" sz="1350" b="1" i="1" dirty="0"/>
              <a:t>max </a:t>
            </a:r>
            <a:r>
              <a:rPr lang="en-US" altLang="x-none" sz="1350" dirty="0"/>
              <a:t>latency is the worry, not the average</a:t>
            </a:r>
            <a:endParaRPr lang="en-US" altLang="x-none" sz="1350" b="1" dirty="0"/>
          </a:p>
          <a:p>
            <a:pPr lvl="2"/>
            <a:r>
              <a:rPr lang="en-US" altLang="x-none" sz="1350" dirty="0"/>
              <a:t>“Straggler” sensitive (so-called tail latency effects)</a:t>
            </a:r>
          </a:p>
          <a:p>
            <a:pPr lvl="1"/>
            <a:r>
              <a:rPr lang="en-US" altLang="x-none" sz="1500" dirty="0"/>
              <a:t>Hardware: NW switches, mag disk vs. Flash, etc.</a:t>
            </a:r>
          </a:p>
          <a:p>
            <a:pPr lvl="1"/>
            <a:r>
              <a:rPr lang="en-US" altLang="x-none" sz="1500" dirty="0"/>
              <a:t>Software: GC in the JVM, carefully-crafted event handlers...</a:t>
            </a:r>
          </a:p>
          <a:p>
            <a:pPr lvl="1"/>
            <a:endParaRPr lang="en-US" altLang="x-none" sz="1500" dirty="0"/>
          </a:p>
        </p:txBody>
      </p:sp>
      <p:sp>
        <p:nvSpPr>
          <p:cNvPr id="6246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70104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557213" indent="-214313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8572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2001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1543050" indent="-171450"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  <a:p>
            <a:endParaRPr lang="en-US" altLang="x-none" sz="900">
              <a:solidFill>
                <a:schemeClr val="tx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7535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3|19.9|3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3.9|10.5|3.4|11.6|4.1|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.9|4.1|3.3|4.7|7.5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1.4|2.2|2.2|3.3|2.7|16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COE updated template" id="{E7FA4F46-C946-B543-8CAA-6C2DD81F0FF0}" vid="{CEBAC97C-41B9-7340-8D0A-3D484B4F5702}"/>
    </a:ext>
  </a:extLst>
</a:theme>
</file>

<file path=ppt/theme/theme2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541B27"/>
      </a:dk2>
      <a:lt2>
        <a:srgbClr val="AACDCA"/>
      </a:lt2>
      <a:accent1>
        <a:srgbClr val="D72C2F"/>
      </a:accent1>
      <a:accent2>
        <a:srgbClr val="44516F"/>
      </a:accent2>
      <a:accent3>
        <a:srgbClr val="79C6C1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COE updated template" id="{E7FA4F46-C946-B543-8CAA-6C2DD81F0FF0}" vid="{07066D9F-7382-EB44-B453-DDAD9AB5CA4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2027</TotalTime>
  <Words>3332</Words>
  <Application>Microsoft Macintosh PowerPoint</Application>
  <PresentationFormat>Skærmshow (16:9)</PresentationFormat>
  <Paragraphs>571</Paragraphs>
  <Slides>63</Slides>
  <Notes>11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12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63</vt:i4>
      </vt:variant>
    </vt:vector>
  </HeadingPairs>
  <TitlesOfParts>
    <vt:vector size="77" baseType="lpstr">
      <vt:lpstr>Arial</vt:lpstr>
      <vt:lpstr>Book Antiqua</vt:lpstr>
      <vt:lpstr>Calibri</vt:lpstr>
      <vt:lpstr>Calibri Light</vt:lpstr>
      <vt:lpstr>Century Gothic</vt:lpstr>
      <vt:lpstr>ChanticleerRomanNF</vt:lpstr>
      <vt:lpstr>Courier</vt:lpstr>
      <vt:lpstr>Gotham Book</vt:lpstr>
      <vt:lpstr>Helvetica</vt:lpstr>
      <vt:lpstr>Helvetica Neue</vt:lpstr>
      <vt:lpstr>Tahoma</vt:lpstr>
      <vt:lpstr>Times New Roman</vt:lpstr>
      <vt:lpstr>Custom Design</vt:lpstr>
      <vt:lpstr>Office Theme</vt:lpstr>
      <vt:lpstr>Data Replication &amp; “NoSQL”</vt:lpstr>
      <vt:lpstr>Outline</vt:lpstr>
      <vt:lpstr>Why Replicate Data (1)? Scale.</vt:lpstr>
      <vt:lpstr>Why Replicate Data (2)? Availability</vt:lpstr>
      <vt:lpstr>Why Replicate Data (3)? Locality</vt:lpstr>
      <vt:lpstr>Traditional DB Replication Mechanisms 1: Single Master</vt:lpstr>
      <vt:lpstr>Traditional DB Replication Mechanisms 2: Multi-Master</vt:lpstr>
      <vt:lpstr>Note: Replication Details</vt:lpstr>
      <vt:lpstr>Is 2PC really so expensive?</vt:lpstr>
      <vt:lpstr>Google does 2PC; it must be good?!</vt:lpstr>
      <vt:lpstr>Outline</vt:lpstr>
      <vt:lpstr>Weak Isolation</vt:lpstr>
      <vt:lpstr>Outline</vt:lpstr>
      <vt:lpstr>Hamilton Quote on Coordination</vt:lpstr>
      <vt:lpstr>A Definition: Replica Consistency</vt:lpstr>
      <vt:lpstr>Digging Deeper: Linearizability</vt:lpstr>
      <vt:lpstr>Quorum Consistency</vt:lpstr>
      <vt:lpstr>Quorum Consistency</vt:lpstr>
      <vt:lpstr>Quorum Consistency</vt:lpstr>
      <vt:lpstr>Quorum Consistency</vt:lpstr>
      <vt:lpstr>Relaxing Replica Consistency</vt:lpstr>
      <vt:lpstr>Update-heavy Global-Scale Services</vt:lpstr>
      <vt:lpstr>NoSQL</vt:lpstr>
      <vt:lpstr>NoSQL ambiguities</vt:lpstr>
      <vt:lpstr>“Eventual Consistency”</vt:lpstr>
      <vt:lpstr>Problems with E.C.</vt:lpstr>
      <vt:lpstr>The State of NoSQL Today</vt:lpstr>
      <vt:lpstr>Outline</vt:lpstr>
      <vt:lpstr>How do programmers deal with EC?</vt:lpstr>
      <vt:lpstr>Case Study: The Shopping Cart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Eventually Consistent Version</vt:lpstr>
      <vt:lpstr>PowerPoint-præsentation</vt:lpstr>
      <vt:lpstr>What, me worry?</vt:lpstr>
      <vt:lpstr>Application-level Reasoning (how amazon does it)</vt:lpstr>
      <vt:lpstr>PowerPoint-præsentation</vt:lpstr>
      <vt:lpstr>Monotonic Logic</vt:lpstr>
      <vt:lpstr>General Monotonicity</vt:lpstr>
      <vt:lpstr>CALM Theorem</vt:lpstr>
      <vt:lpstr>Example</vt:lpstr>
      <vt:lpstr>PowerPoint-præsentation</vt:lpstr>
      <vt:lpstr>The Burden on App Developers</vt:lpstr>
      <vt:lpstr>PowerPoint-præsentation</vt:lpstr>
      <vt:lpstr>PowerPoint-præsentation</vt:lpstr>
      <vt:lpstr>Shameless plug #1:  &lt;~ bloom</vt:lpstr>
      <vt:lpstr>Popular NoSQL Systems</vt:lpstr>
      <vt:lpstr>Shameless Plug #2: Anna</vt:lpstr>
      <vt:lpstr>Should you be using NoSQL?</vt:lpstr>
      <vt:lpstr>Summing Up</vt:lpstr>
      <vt:lpstr>Backup material</vt:lpstr>
      <vt:lpstr>Weak Isolation: Motivation</vt:lpstr>
      <vt:lpstr>SQL Isolation Levels (Lock-based)</vt:lpstr>
      <vt:lpstr>Snapshot Isolation (SI)</vt:lpstr>
      <vt:lpstr>SI Problem: Write Skew</vt:lpstr>
      <vt:lpstr>Bad News</vt:lpstr>
      <vt:lpstr>Worse News!</vt:lpstr>
      <vt:lpstr>Worse News!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Name of Course</dc:subject>
  <dc:creator>Daphne Nhuch</dc:creator>
  <cp:keywords/>
  <dc:description/>
  <cp:lastModifiedBy>Anders Pedersen</cp:lastModifiedBy>
  <cp:revision>114</cp:revision>
  <dcterms:created xsi:type="dcterms:W3CDTF">2018-03-13T04:30:50Z</dcterms:created>
  <dcterms:modified xsi:type="dcterms:W3CDTF">2020-08-24T12:31:52Z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